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0" r:id="rId2"/>
    <p:sldId id="271" r:id="rId3"/>
    <p:sldId id="272" r:id="rId4"/>
    <p:sldId id="273" r:id="rId5"/>
    <p:sldId id="274" r:id="rId6"/>
    <p:sldId id="256" r:id="rId7"/>
    <p:sldId id="257" r:id="rId8"/>
    <p:sldId id="258" r:id="rId9"/>
    <p:sldId id="259" r:id="rId10"/>
    <p:sldId id="260" r:id="rId11"/>
    <p:sldId id="264" r:id="rId12"/>
    <p:sldId id="265" r:id="rId13"/>
    <p:sldId id="267" r:id="rId14"/>
    <p:sldId id="261" r:id="rId15"/>
    <p:sldId id="268" r:id="rId16"/>
    <p:sldId id="262" r:id="rId17"/>
    <p:sldId id="263" r:id="rId18"/>
    <p:sldId id="269"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8F5F7997-51E4-4627-AE49-F496F459A9F3}" type="datetimeFigureOut">
              <a:rPr lang="ru-RU" smtClean="0"/>
              <a:pPr/>
              <a:t>20.09.2018</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0AAB0EB8-6CE7-4B91-9851-D0C2BBE2414D}"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F5F7997-51E4-4627-AE49-F496F459A9F3}" type="datetimeFigureOut">
              <a:rPr lang="ru-RU" smtClean="0"/>
              <a:pPr/>
              <a:t>20.09.2018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AB0EB8-6CE7-4B91-9851-D0C2BBE2414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F5F7997-51E4-4627-AE49-F496F459A9F3}" type="datetimeFigureOut">
              <a:rPr lang="ru-RU" smtClean="0"/>
              <a:pPr/>
              <a:t>20.09.2018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AB0EB8-6CE7-4B91-9851-D0C2BBE2414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F5F7997-51E4-4627-AE49-F496F459A9F3}" type="datetimeFigureOut">
              <a:rPr lang="ru-RU" smtClean="0"/>
              <a:pPr/>
              <a:t>20.09.2018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AB0EB8-6CE7-4B91-9851-D0C2BBE2414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8F5F7997-51E4-4627-AE49-F496F459A9F3}" type="datetimeFigureOut">
              <a:rPr lang="ru-RU" smtClean="0"/>
              <a:pPr/>
              <a:t>20.09.2018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0AAB0EB8-6CE7-4B91-9851-D0C2BBE2414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F5F7997-51E4-4627-AE49-F496F459A9F3}" type="datetimeFigureOut">
              <a:rPr lang="ru-RU" smtClean="0"/>
              <a:pPr/>
              <a:t>20.09.2018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AAB0EB8-6CE7-4B91-9851-D0C2BBE2414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8F5F7997-51E4-4627-AE49-F496F459A9F3}" type="datetimeFigureOut">
              <a:rPr lang="ru-RU" smtClean="0"/>
              <a:pPr/>
              <a:t>20.09.2018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AAB0EB8-6CE7-4B91-9851-D0C2BBE2414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8F5F7997-51E4-4627-AE49-F496F459A9F3}" type="datetimeFigureOut">
              <a:rPr lang="ru-RU" smtClean="0"/>
              <a:pPr/>
              <a:t>20.09.2018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AAB0EB8-6CE7-4B91-9851-D0C2BBE2414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F5F7997-51E4-4627-AE49-F496F459A9F3}" type="datetimeFigureOut">
              <a:rPr lang="ru-RU" smtClean="0"/>
              <a:pPr/>
              <a:t>20.09.2018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AAB0EB8-6CE7-4B91-9851-D0C2BBE2414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F5F7997-51E4-4627-AE49-F496F459A9F3}" type="datetimeFigureOut">
              <a:rPr lang="ru-RU" smtClean="0"/>
              <a:pPr/>
              <a:t>20.09.2018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AAB0EB8-6CE7-4B91-9851-D0C2BBE2414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8F5F7997-51E4-4627-AE49-F496F459A9F3}" type="datetimeFigureOut">
              <a:rPr lang="ru-RU" smtClean="0"/>
              <a:pPr/>
              <a:t>20.09.2018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AAB0EB8-6CE7-4B91-9851-D0C2BBE2414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F5F7997-51E4-4627-AE49-F496F459A9F3}" type="datetimeFigureOut">
              <a:rPr lang="ru-RU" smtClean="0"/>
              <a:pPr/>
              <a:t>20.09.2018</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AAB0EB8-6CE7-4B91-9851-D0C2BBE2414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1074;&#1080;&#1082;&#1080;&#1087;&#1077;&#1076;&#1080;&#1103;.&#1086;&#1088;&#1075;.&#1088;&#1092;/wiki/%D0%A2%D1%8E%D0%BC%D0%B5%D0%BD%D1%81%D0%BA%D0%B0%D1%8F_%D0%BE%D0%B1%D0%BB%D0%B0%D1%81%D1%82%D1%8C"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2030" y="260648"/>
            <a:ext cx="8229600" cy="1224136"/>
          </a:xfrm>
        </p:spPr>
        <p:txBody>
          <a:bodyPr>
            <a:normAutofit fontScale="90000"/>
          </a:bodyPr>
          <a:lstStyle/>
          <a:p>
            <a:r>
              <a:rPr lang="ru-RU" dirty="0" smtClean="0"/>
              <a:t/>
            </a:r>
            <a:br>
              <a:rPr lang="ru-RU" dirty="0" smtClean="0"/>
            </a:br>
            <a:r>
              <a:rPr lang="ru-RU" sz="3200" dirty="0" err="1" smtClean="0">
                <a:solidFill>
                  <a:schemeClr val="tx1"/>
                </a:solidFill>
              </a:rPr>
              <a:t>Дроновская</a:t>
            </a:r>
            <a:r>
              <a:rPr lang="ru-RU" sz="3200" dirty="0" smtClean="0">
                <a:solidFill>
                  <a:schemeClr val="tx1"/>
                </a:solidFill>
              </a:rPr>
              <a:t> ООШ, филиал МАОУ «</a:t>
            </a:r>
            <a:r>
              <a:rPr lang="ru-RU" sz="3200" dirty="0" err="1" smtClean="0">
                <a:solidFill>
                  <a:schemeClr val="tx1"/>
                </a:solidFill>
              </a:rPr>
              <a:t>Бигилинская</a:t>
            </a:r>
            <a:r>
              <a:rPr lang="ru-RU" sz="3200" dirty="0" smtClean="0">
                <a:solidFill>
                  <a:schemeClr val="tx1"/>
                </a:solidFill>
              </a:rPr>
              <a:t> СОШ»</a:t>
            </a:r>
            <a:endParaRPr lang="ru-RU" sz="3200" dirty="0">
              <a:solidFill>
                <a:schemeClr val="tx1"/>
              </a:solidFill>
            </a:endParaRPr>
          </a:p>
        </p:txBody>
      </p:sp>
      <p:sp>
        <p:nvSpPr>
          <p:cNvPr id="3" name="Подзаголовок 2"/>
          <p:cNvSpPr>
            <a:spLocks noGrp="1"/>
          </p:cNvSpPr>
          <p:nvPr>
            <p:ph type="subTitle" idx="1"/>
          </p:nvPr>
        </p:nvSpPr>
        <p:spPr>
          <a:xfrm>
            <a:off x="1371600" y="2204864"/>
            <a:ext cx="6400800" cy="2879434"/>
          </a:xfrm>
        </p:spPr>
        <p:txBody>
          <a:bodyPr>
            <a:normAutofit/>
          </a:bodyPr>
          <a:lstStyle/>
          <a:p>
            <a:r>
              <a:rPr lang="ru-RU" sz="4800" dirty="0" smtClean="0"/>
              <a:t>Проект на тему</a:t>
            </a:r>
          </a:p>
          <a:p>
            <a:r>
              <a:rPr lang="ru-RU" sz="4800" dirty="0" smtClean="0"/>
              <a:t>«Моя малая Родина»</a:t>
            </a:r>
            <a:endParaRPr lang="ru-RU" sz="4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1680" y="0"/>
            <a:ext cx="6667210" cy="1200329"/>
          </a:xfrm>
          <a:prstGeom prst="rect">
            <a:avLst/>
          </a:prstGeom>
        </p:spPr>
        <p:txBody>
          <a:bodyPr wrap="none">
            <a:spAutoFit/>
          </a:bodyPr>
          <a:lstStyle/>
          <a:p>
            <a:pPr algn="ctr"/>
            <a:r>
              <a:rPr lang="ru-RU" sz="3600" b="1" dirty="0" smtClean="0">
                <a:solidFill>
                  <a:srgbClr val="C00000"/>
                </a:solidFill>
                <a:latin typeface="Monotype Corsiva" pitchFamily="66" charset="0"/>
              </a:rPr>
              <a:t>Дронова – не очень большая деревня, </a:t>
            </a:r>
          </a:p>
          <a:p>
            <a:pPr algn="ctr"/>
            <a:r>
              <a:rPr lang="ru-RU" sz="3600" b="1" dirty="0" smtClean="0">
                <a:solidFill>
                  <a:srgbClr val="C00000"/>
                </a:solidFill>
                <a:latin typeface="Monotype Corsiva" pitchFamily="66" charset="0"/>
              </a:rPr>
              <a:t>Но в ней много интересного.</a:t>
            </a:r>
            <a:endParaRPr lang="ru-RU" sz="3600" dirty="0">
              <a:latin typeface="Monotype Corsiva" pitchFamily="66" charset="0"/>
            </a:endParaRPr>
          </a:p>
        </p:txBody>
      </p:sp>
      <p:sp>
        <p:nvSpPr>
          <p:cNvPr id="3" name="Прямоугольник 2"/>
          <p:cNvSpPr/>
          <p:nvPr/>
        </p:nvSpPr>
        <p:spPr>
          <a:xfrm>
            <a:off x="156418" y="1150706"/>
            <a:ext cx="8775960" cy="6001643"/>
          </a:xfrm>
          <a:prstGeom prst="rect">
            <a:avLst/>
          </a:prstGeom>
        </p:spPr>
        <p:txBody>
          <a:bodyPr wrap="square">
            <a:spAutoFit/>
          </a:bodyPr>
          <a:lstStyle/>
          <a:p>
            <a:pPr algn="ct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rPr>
              <a:t>В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rPr>
              <a:t>д.Дронова</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rPr>
              <a:t> есть улица Теплякова, одна из самых прекраснейших, </a:t>
            </a:r>
          </a:p>
          <a:p>
            <a:pPr algn="ct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rPr>
              <a:t>на которой  я родился и  живу уже 15 лет, все лучшие моменты моего детства прошли именно здесь. Моя улица названа в честь героя Советского Союза Теплякова Мартына Пантелеевича. </a:t>
            </a:r>
          </a:p>
          <a:p>
            <a:pPr algn="ct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rPr>
              <a:t>Мой дальнейший рассказ о нашем земляке Мартыне Пантелеевиче Теплякове, родился 10 января 1918 года в деревне Дронова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Заводоуковского</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 района </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hlinkClick r:id="rId2" tooltip="Тюменская область"/>
              </a:rPr>
              <a:t>Тюменской области</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 в семье крестьянина, вырастила его Ефросинья Семеновна Теплякова, жена старшего брата, Мартын хорошим был в малолетстве мальчиком, а вырос стал героем. Образование начальное. С 1936 года жил в Якутии, работал на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Алданских</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 золотых приисках. </a:t>
            </a:r>
          </a:p>
          <a:p>
            <a:pPr algn="ct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 </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    В 1940 году был призван в Красную Армию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Алданским</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 райвоенкоматом. На фронте в Великую Отечественную войну с февраля 1942 года. Член ВКП(б) с 1943 года. Особо отличился в боях за освобождение Белоруссии, при форсировании Днепра.   </a:t>
            </a:r>
          </a:p>
          <a:p>
            <a:pPr algn="ctr"/>
            <a:endPar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endParaRPr>
          </a:p>
        </p:txBody>
      </p:sp>
    </p:spTree>
    <p:extLst>
      <p:ext uri="{BB962C8B-B14F-4D97-AF65-F5344CB8AC3E}">
        <p14:creationId xmlns:p14="http://schemas.microsoft.com/office/powerpoint/2010/main" xmlns="" val="14647567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2411" y="404664"/>
            <a:ext cx="8496944" cy="5632311"/>
          </a:xfrm>
          <a:prstGeom prst="rect">
            <a:avLst/>
          </a:prstGeom>
        </p:spPr>
        <p:txBody>
          <a:bodyPr wrap="square">
            <a:spAutoFit/>
          </a:bodyPr>
          <a:lstStyle/>
          <a:p>
            <a:pPr algn="ct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 В ночь на 1 октября 1943 года под огнем противника с первым десантом бойцы отделения сержанта Теплякова переправились через Днепр в районе деревни Глушец (</a:t>
            </a:r>
            <a:r>
              <a:rPr lang="ru-RU"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Лоевский</a:t>
            </a: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 район Гомельской области). </a:t>
            </a:r>
            <a:endPar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endParaRPr>
          </a:p>
          <a:p>
            <a:pPr algn="ct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В </a:t>
            </a: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бою за плацдарм </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своим </a:t>
            </a: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огнем прикрывали переправу </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роты, </a:t>
            </a:r>
          </a:p>
          <a:p>
            <a:pPr algn="ct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отразив </a:t>
            </a: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19 ожесточенных контратак противника. </a:t>
            </a:r>
          </a:p>
          <a:p>
            <a:pPr algn="ct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 Указом Президиума Верховного Совета СССР от 15 января 1945 года </a:t>
            </a:r>
            <a:endPar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endParaRPr>
          </a:p>
          <a:p>
            <a:pPr algn="ct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за </a:t>
            </a: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образцовое выполнение боевых заданий командования на фронте </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борьбы </a:t>
            </a: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с немецко-фашистскими захватчиками и проявленные при этом мужество и героизм </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сержанту</a:t>
            </a:r>
          </a:p>
          <a:p>
            <a:pPr algn="ct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Теплякову </a:t>
            </a: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Мартыну </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Пантелеевичу</a:t>
            </a:r>
          </a:p>
          <a:p>
            <a:pPr algn="ct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присвоено </a:t>
            </a: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звание </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Героя </a:t>
            </a: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Советского Союза. </a:t>
            </a:r>
          </a:p>
          <a:p>
            <a:pPr algn="ct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        Высокие награды </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ордена </a:t>
            </a: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Герой получить не успел. </a:t>
            </a:r>
            <a:endPar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endParaRPr>
          </a:p>
          <a:p>
            <a:pPr algn="ct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30 </a:t>
            </a: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января 1944 года в бою у деревни Заречье сержант </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Тепляков </a:t>
            </a: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погиб. </a:t>
            </a:r>
            <a:endPar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endParaRPr>
          </a:p>
          <a:p>
            <a:pPr algn="ct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Похоронен </a:t>
            </a: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в братской могиле в деревне Дуброва Светлогорского района Гомельской области. </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Награжден </a:t>
            </a: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орденом </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Ленина.</a:t>
            </a:r>
          </a:p>
        </p:txBody>
      </p:sp>
    </p:spTree>
    <p:extLst>
      <p:ext uri="{BB962C8B-B14F-4D97-AF65-F5344CB8AC3E}">
        <p14:creationId xmlns:p14="http://schemas.microsoft.com/office/powerpoint/2010/main" xmlns="" val="14732670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7504" y="116632"/>
            <a:ext cx="8928992" cy="652486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200" b="1" i="1" dirty="0" smtClean="0">
                <a:ln w="11430">
                  <a:solidFill>
                    <a:srgbClr val="00B050"/>
                  </a:solidFill>
                </a:ln>
                <a:solidFill>
                  <a:srgbClr val="00B050"/>
                </a:solidFill>
                <a:effectLst>
                  <a:outerShdw blurRad="50800" dist="39000" dir="5460000" algn="tl">
                    <a:srgbClr val="000000">
                      <a:alpha val="38000"/>
                    </a:srgbClr>
                  </a:outerShdw>
                </a:effectLst>
                <a:latin typeface="Monotype Corsiva" panose="03010101010201010101" pitchFamily="66" charset="0"/>
              </a:rPr>
              <a:t>Подполковник  </a:t>
            </a:r>
            <a:r>
              <a:rPr lang="ru-RU" sz="2200" b="1" i="1" dirty="0" err="1" smtClean="0">
                <a:ln w="11430">
                  <a:solidFill>
                    <a:srgbClr val="00B050"/>
                  </a:solidFill>
                </a:ln>
                <a:solidFill>
                  <a:srgbClr val="00B050"/>
                </a:solidFill>
                <a:effectLst>
                  <a:outerShdw blurRad="50800" dist="39000" dir="5460000" algn="tl">
                    <a:srgbClr val="000000">
                      <a:alpha val="38000"/>
                    </a:srgbClr>
                  </a:outerShdw>
                </a:effectLst>
                <a:latin typeface="Monotype Corsiva" panose="03010101010201010101" pitchFamily="66" charset="0"/>
              </a:rPr>
              <a:t>В.Сомов</a:t>
            </a:r>
            <a:r>
              <a:rPr lang="ru-RU" sz="2200" b="1" i="1" dirty="0" smtClean="0">
                <a:ln w="11430">
                  <a:solidFill>
                    <a:srgbClr val="00B050"/>
                  </a:solidFill>
                </a:ln>
                <a:solidFill>
                  <a:srgbClr val="00B050"/>
                </a:solidFill>
                <a:effectLst>
                  <a:outerShdw blurRad="50800" dist="39000" dir="5460000" algn="tl">
                    <a:srgbClr val="000000">
                      <a:alpha val="38000"/>
                    </a:srgbClr>
                  </a:outerShdw>
                </a:effectLst>
                <a:latin typeface="Monotype Corsiva" panose="03010101010201010101" pitchFamily="66" charset="0"/>
              </a:rPr>
              <a:t> написал очерк «Вперед, орлы!» посвященный  </a:t>
            </a:r>
            <a:r>
              <a:rPr lang="ru-RU" sz="2200" b="1" i="1" dirty="0" err="1" smtClean="0">
                <a:ln w="11430">
                  <a:solidFill>
                    <a:srgbClr val="00B050"/>
                  </a:solidFill>
                </a:ln>
                <a:solidFill>
                  <a:srgbClr val="00B050"/>
                </a:solidFill>
                <a:effectLst>
                  <a:outerShdw blurRad="50800" dist="39000" dir="5460000" algn="tl">
                    <a:srgbClr val="000000">
                      <a:alpha val="38000"/>
                    </a:srgbClr>
                  </a:outerShdw>
                </a:effectLst>
                <a:latin typeface="Monotype Corsiva" panose="03010101010201010101" pitchFamily="66" charset="0"/>
              </a:rPr>
              <a:t>М.П.Теплякову</a:t>
            </a:r>
            <a:r>
              <a:rPr lang="ru-RU" sz="2200" b="1" i="1" dirty="0" smtClean="0">
                <a:ln w="11430">
                  <a:solidFill>
                    <a:srgbClr val="00B050"/>
                  </a:solidFill>
                </a:ln>
                <a:solidFill>
                  <a:srgbClr val="00B050"/>
                </a:solidFill>
                <a:effectLst>
                  <a:outerShdw blurRad="50800" dist="39000" dir="5460000" algn="tl">
                    <a:srgbClr val="000000">
                      <a:alpha val="38000"/>
                    </a:srgbClr>
                  </a:outerShdw>
                </a:effectLst>
                <a:latin typeface="Monotype Corsiva" panose="03010101010201010101" pitchFamily="66" charset="0"/>
              </a:rPr>
              <a:t>, где рассказывается про его подвиг, мужество, отвагу</a:t>
            </a:r>
            <a:r>
              <a:rPr lang="ru-RU" sz="2200" b="1" i="1" dirty="0">
                <a:ln w="11430">
                  <a:solidFill>
                    <a:srgbClr val="00B050"/>
                  </a:solidFill>
                </a:ln>
                <a:solidFill>
                  <a:srgbClr val="00B050"/>
                </a:solidFill>
                <a:effectLst>
                  <a:outerShdw blurRad="50800" dist="39000" dir="5460000" algn="tl">
                    <a:srgbClr val="000000">
                      <a:alpha val="38000"/>
                    </a:srgbClr>
                  </a:outerShdw>
                </a:effectLst>
                <a:latin typeface="Monotype Corsiva" panose="03010101010201010101" pitchFamily="66" charset="0"/>
              </a:rPr>
              <a:t>:</a:t>
            </a:r>
            <a:endParaRPr lang="ru-RU" sz="2200" b="1" i="1" dirty="0" smtClean="0">
              <a:ln w="11430">
                <a:solidFill>
                  <a:srgbClr val="00B050"/>
                </a:solidFill>
              </a:ln>
              <a:solidFill>
                <a:srgbClr val="00B050"/>
              </a:solidFill>
              <a:effectLst>
                <a:outerShdw blurRad="50800" dist="39000" dir="5460000" algn="tl">
                  <a:srgbClr val="000000">
                    <a:alpha val="38000"/>
                  </a:srgbClr>
                </a:outerShdw>
              </a:effectLst>
              <a:latin typeface="Monotype Corsiva" panose="03010101010201010101" pitchFamily="66" charset="0"/>
            </a:endParaRPr>
          </a:p>
          <a:p>
            <a:pPr algn="ctr"/>
            <a:r>
              <a:rPr lang="ru-RU" sz="2200" b="1" i="1" dirty="0" smtClean="0">
                <a:ln w="11430">
                  <a:solidFill>
                    <a:srgbClr val="00B050"/>
                  </a:solidFill>
                </a:ln>
                <a:solidFill>
                  <a:srgbClr val="00B050"/>
                </a:solidFill>
                <a:effectLst>
                  <a:outerShdw blurRad="50800" dist="39000" dir="5460000" algn="tl">
                    <a:srgbClr val="000000">
                      <a:alpha val="38000"/>
                    </a:srgbClr>
                  </a:outerShdw>
                </a:effectLst>
                <a:latin typeface="Monotype Corsiva" panose="03010101010201010101" pitchFamily="66" charset="0"/>
              </a:rPr>
              <a:t>«… Простота и непосредственность, с которой коммунист Тепляков обращался к людям, сильнее иных докладов трогали людские сердца. </a:t>
            </a:r>
          </a:p>
          <a:p>
            <a:pPr algn="ctr"/>
            <a:r>
              <a:rPr lang="ru-RU" sz="2200" b="1" i="1" dirty="0" smtClean="0">
                <a:ln w="11430">
                  <a:solidFill>
                    <a:srgbClr val="00B050"/>
                  </a:solidFill>
                </a:ln>
                <a:solidFill>
                  <a:srgbClr val="00B050"/>
                </a:solidFill>
                <a:effectLst>
                  <a:outerShdw blurRad="50800" dist="39000" dir="5460000" algn="tl">
                    <a:srgbClr val="000000">
                      <a:alpha val="38000"/>
                    </a:srgbClr>
                  </a:outerShdw>
                </a:effectLst>
                <a:latin typeface="Monotype Corsiva" panose="03010101010201010101" pitchFamily="66" charset="0"/>
              </a:rPr>
              <a:t>Гитлеровское командование решило одним ударом опрокинуть десант. </a:t>
            </a:r>
          </a:p>
          <a:p>
            <a:pPr algn="ctr"/>
            <a:r>
              <a:rPr lang="ru-RU" sz="2200" b="1" i="1" dirty="0" smtClean="0">
                <a:ln w="11430">
                  <a:solidFill>
                    <a:srgbClr val="00B050"/>
                  </a:solidFill>
                </a:ln>
                <a:solidFill>
                  <a:srgbClr val="00B050"/>
                </a:solidFill>
                <a:effectLst>
                  <a:outerShdw blurRad="50800" dist="39000" dir="5460000" algn="tl">
                    <a:srgbClr val="000000">
                      <a:alpha val="38000"/>
                    </a:srgbClr>
                  </a:outerShdw>
                </a:effectLst>
                <a:latin typeface="Monotype Corsiva" panose="03010101010201010101" pitchFamily="66" charset="0"/>
              </a:rPr>
              <a:t>Против горстки храбрецов, фашисты бросили танки и самоходные орудия, предварительно подвергнув линию обороны ураганному артиллерийскому </a:t>
            </a:r>
          </a:p>
          <a:p>
            <a:pPr algn="ctr"/>
            <a:r>
              <a:rPr lang="ru-RU" sz="2200" b="1" i="1" dirty="0" smtClean="0">
                <a:ln w="11430">
                  <a:solidFill>
                    <a:srgbClr val="00B050"/>
                  </a:solidFill>
                </a:ln>
                <a:solidFill>
                  <a:srgbClr val="00B050"/>
                </a:solidFill>
                <a:effectLst>
                  <a:outerShdw blurRad="50800" dist="39000" dir="5460000" algn="tl">
                    <a:srgbClr val="000000">
                      <a:alpha val="38000"/>
                    </a:srgbClr>
                  </a:outerShdw>
                </a:effectLst>
                <a:latin typeface="Monotype Corsiva" panose="03010101010201010101" pitchFamily="66" charset="0"/>
              </a:rPr>
              <a:t>и минометному огню. Самолеты налетели волнами, одним за другим, беспрерывно бомбили занятый плацдарм. Густой дым, облака плыли заволокли все кругом. Стоял в воздухе невообразимый гул. </a:t>
            </a:r>
          </a:p>
          <a:p>
            <a:pPr algn="ctr"/>
            <a:r>
              <a:rPr lang="ru-RU" sz="2200" b="1" i="1" dirty="0" smtClean="0">
                <a:ln w="11430">
                  <a:solidFill>
                    <a:srgbClr val="00B050"/>
                  </a:solidFill>
                </a:ln>
                <a:solidFill>
                  <a:srgbClr val="00B050"/>
                </a:solidFill>
                <a:effectLst>
                  <a:outerShdw blurRad="50800" dist="39000" dir="5460000" algn="tl">
                    <a:srgbClr val="000000">
                      <a:alpha val="38000"/>
                    </a:srgbClr>
                  </a:outerShdw>
                </a:effectLst>
                <a:latin typeface="Monotype Corsiva" panose="03010101010201010101" pitchFamily="66" charset="0"/>
              </a:rPr>
              <a:t>Трудно было дышать. Немецкие автоматчики то и дело бросались в атаку. </a:t>
            </a:r>
          </a:p>
          <a:p>
            <a:pPr algn="ctr"/>
            <a:r>
              <a:rPr lang="ru-RU" sz="2200" b="1" i="1" dirty="0" smtClean="0">
                <a:ln w="11430">
                  <a:solidFill>
                    <a:srgbClr val="00B050"/>
                  </a:solidFill>
                </a:ln>
                <a:solidFill>
                  <a:srgbClr val="00B050"/>
                </a:solidFill>
                <a:effectLst>
                  <a:outerShdw blurRad="50800" dist="39000" dir="5460000" algn="tl">
                    <a:srgbClr val="000000">
                      <a:alpha val="38000"/>
                    </a:srgbClr>
                  </a:outerShdw>
                </a:effectLst>
                <a:latin typeface="Monotype Corsiva" panose="03010101010201010101" pitchFamily="66" charset="0"/>
              </a:rPr>
              <a:t>И каждый раз … </a:t>
            </a:r>
          </a:p>
          <a:p>
            <a:pPr algn="ctr"/>
            <a:r>
              <a:rPr lang="ru-RU" sz="2200" b="1" i="1" dirty="0">
                <a:ln w="11430">
                  <a:solidFill>
                    <a:srgbClr val="00B050"/>
                  </a:solidFill>
                </a:ln>
                <a:solidFill>
                  <a:srgbClr val="00B050"/>
                </a:solidFill>
                <a:effectLst>
                  <a:outerShdw blurRad="50800" dist="39000" dir="5460000" algn="tl">
                    <a:srgbClr val="000000">
                      <a:alpha val="38000"/>
                    </a:srgbClr>
                  </a:outerShdw>
                </a:effectLst>
                <a:latin typeface="Monotype Corsiva" panose="03010101010201010101" pitchFamily="66" charset="0"/>
              </a:rPr>
              <a:t> </a:t>
            </a:r>
            <a:r>
              <a:rPr lang="ru-RU" sz="2200" b="1" i="1" dirty="0" smtClean="0">
                <a:ln w="11430">
                  <a:solidFill>
                    <a:srgbClr val="00B050"/>
                  </a:solidFill>
                </a:ln>
                <a:solidFill>
                  <a:srgbClr val="00B050"/>
                </a:solidFill>
                <a:effectLst>
                  <a:outerShdw blurRad="50800" dist="39000" dir="5460000" algn="tl">
                    <a:srgbClr val="000000">
                      <a:alpha val="38000"/>
                    </a:srgbClr>
                  </a:outerShdw>
                </a:effectLst>
                <a:latin typeface="Monotype Corsiva" panose="03010101010201010101" pitchFamily="66" charset="0"/>
              </a:rPr>
              <a:t>  Но предоставим слово командиру стрелкового полка </a:t>
            </a:r>
            <a:r>
              <a:rPr lang="ru-RU" sz="2200" b="1" i="1" dirty="0" err="1" smtClean="0">
                <a:ln w="11430">
                  <a:solidFill>
                    <a:srgbClr val="00B050"/>
                  </a:solidFill>
                </a:ln>
                <a:solidFill>
                  <a:srgbClr val="00B050"/>
                </a:solidFill>
                <a:effectLst>
                  <a:outerShdw blurRad="50800" dist="39000" dir="5460000" algn="tl">
                    <a:srgbClr val="000000">
                      <a:alpha val="38000"/>
                    </a:srgbClr>
                  </a:outerShdw>
                </a:effectLst>
                <a:latin typeface="Monotype Corsiva" panose="03010101010201010101" pitchFamily="66" charset="0"/>
              </a:rPr>
              <a:t>Рыбченко</a:t>
            </a:r>
            <a:r>
              <a:rPr lang="ru-RU" sz="2200" b="1" i="1" dirty="0" smtClean="0">
                <a:ln w="11430">
                  <a:solidFill>
                    <a:srgbClr val="00B050"/>
                  </a:solidFill>
                </a:ln>
                <a:solidFill>
                  <a:srgbClr val="00B050"/>
                </a:solidFill>
                <a:effectLst>
                  <a:outerShdw blurRad="50800" dist="39000" dir="5460000" algn="tl">
                    <a:srgbClr val="000000">
                      <a:alpha val="38000"/>
                    </a:srgbClr>
                  </a:outerShdw>
                </a:effectLst>
                <a:latin typeface="Monotype Corsiva" panose="03010101010201010101" pitchFamily="66" charset="0"/>
              </a:rPr>
              <a:t> – участнику данного сражения 5 октября 1943 года он писал в наградном листе: «Сержант Тепляков, находясь все время в боевых порядках своей роты, воодушевляя бойцов и командиров своим личным примером мужества и отваги, 19 раз отражал контратакующего противника, причем лично истребил свыше 40 немецких солдат и офицеров, чем способствовал форсированию реки Днепра и переправы на правый берег нашего полка.» </a:t>
            </a:r>
          </a:p>
        </p:txBody>
      </p:sp>
    </p:spTree>
    <p:extLst>
      <p:ext uri="{BB962C8B-B14F-4D97-AF65-F5344CB8AC3E}">
        <p14:creationId xmlns:p14="http://schemas.microsoft.com/office/powerpoint/2010/main" xmlns="" val="38214993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9" y="116632"/>
            <a:ext cx="8496944" cy="655564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000" b="1" i="1" dirty="0">
                <a:ln w="11430">
                  <a:solidFill>
                    <a:srgbClr val="00B050"/>
                  </a:solidFill>
                </a:ln>
                <a:solidFill>
                  <a:srgbClr val="00B050"/>
                </a:solidFill>
                <a:effectLst>
                  <a:outerShdw blurRad="50800" dist="39000" dir="5460000" algn="tl">
                    <a:srgbClr val="000000">
                      <a:alpha val="38000"/>
                    </a:srgbClr>
                  </a:outerShdw>
                </a:effectLst>
              </a:rPr>
              <a:t> … Отгремели бои на Днепре. Наши войска стремительно продвигались на запад. Фашисты, боясь расплаты, ожесточенно огрызались, то тут, то там переходили в яростные контратаки. 30 января 1944 года большие бои развернулись за небольшую деревушку, превращенную немцами в опорный пункт. Парторг Тепляков снова поднял роту и повел </a:t>
            </a:r>
            <a:r>
              <a:rPr lang="ru-RU" sz="2000" b="1" i="1" dirty="0" smtClean="0">
                <a:ln w="11430">
                  <a:solidFill>
                    <a:srgbClr val="00B050"/>
                  </a:solidFill>
                </a:ln>
                <a:solidFill>
                  <a:srgbClr val="00B050"/>
                </a:solidFill>
                <a:effectLst>
                  <a:outerShdw blurRad="50800" dist="39000" dir="5460000" algn="tl">
                    <a:srgbClr val="000000">
                      <a:alpha val="38000"/>
                    </a:srgbClr>
                  </a:outerShdw>
                </a:effectLst>
              </a:rPr>
              <a:t> ее </a:t>
            </a:r>
            <a:r>
              <a:rPr lang="ru-RU" sz="2000" b="1" i="1" dirty="0">
                <a:ln w="11430">
                  <a:solidFill>
                    <a:srgbClr val="00B050"/>
                  </a:solidFill>
                </a:ln>
                <a:solidFill>
                  <a:srgbClr val="00B050"/>
                </a:solidFill>
                <a:effectLst>
                  <a:outerShdw blurRad="50800" dist="39000" dir="5460000" algn="tl">
                    <a:srgbClr val="000000">
                      <a:alpha val="38000"/>
                    </a:srgbClr>
                  </a:outerShdw>
                </a:effectLst>
              </a:rPr>
              <a:t>в атаку . Вдруг он почувствовал ожог. Перед его глазами вспыхнули зеленые круги, что то закружилось, заплясало. Мартын Пантелеевич упал, но сознания не потерял. От крови набрякла гимнастерка. Кто то из солдат кинулся сержанта перевязывать, кто то пытался перенести его в укрытие. </a:t>
            </a:r>
          </a:p>
          <a:p>
            <a:pPr marL="342900" indent="-342900" algn="ctr">
              <a:buFontTx/>
              <a:buChar char="-"/>
            </a:pPr>
            <a:r>
              <a:rPr lang="ru-RU" sz="2000" b="1" i="1" dirty="0">
                <a:ln w="11430">
                  <a:solidFill>
                    <a:srgbClr val="00B050"/>
                  </a:solidFill>
                </a:ln>
                <a:solidFill>
                  <a:srgbClr val="00B050"/>
                </a:solidFill>
                <a:effectLst>
                  <a:outerShdw blurRad="50800" dist="39000" dir="5460000" algn="tl">
                    <a:srgbClr val="000000">
                      <a:alpha val="38000"/>
                    </a:srgbClr>
                  </a:outerShdw>
                </a:effectLst>
              </a:rPr>
              <a:t>Из боя не выходят с царапиной, - ответил </a:t>
            </a:r>
            <a:r>
              <a:rPr lang="ru-RU" sz="2000" b="1" i="1" dirty="0" err="1">
                <a:ln w="11430">
                  <a:solidFill>
                    <a:srgbClr val="00B050"/>
                  </a:solidFill>
                </a:ln>
                <a:solidFill>
                  <a:srgbClr val="00B050"/>
                </a:solidFill>
                <a:effectLst>
                  <a:outerShdw blurRad="50800" dist="39000" dir="5460000" algn="tl">
                    <a:srgbClr val="000000">
                      <a:alpha val="38000"/>
                    </a:srgbClr>
                  </a:outerShdw>
                </a:effectLst>
              </a:rPr>
              <a:t>якутянин</a:t>
            </a:r>
            <a:r>
              <a:rPr lang="ru-RU" sz="2000" b="1" i="1" dirty="0">
                <a:ln w="11430">
                  <a:solidFill>
                    <a:srgbClr val="00B050"/>
                  </a:solidFill>
                </a:ln>
                <a:solidFill>
                  <a:srgbClr val="00B050"/>
                </a:solidFill>
                <a:effectLst>
                  <a:outerShdw blurRad="50800" dist="39000" dir="5460000" algn="tl">
                    <a:srgbClr val="000000">
                      <a:alpha val="38000"/>
                    </a:srgbClr>
                  </a:outerShdw>
                </a:effectLst>
              </a:rPr>
              <a:t>, поднявшись, скомандовал: «Вперед, орлы!» … Глаза Теплякова на миг ослепило лучами восходящего солнца… И вдруг все померкло. Падая, он уже не ведал как рота продолжает атаку. После разгрома немцев у деревни Дуброва Гомельской области боевые друзья похоронили своего синеглазого любимца и прошли дальше.» на том месте теперь стоит памятник. </a:t>
            </a:r>
          </a:p>
          <a:p>
            <a:pPr algn="ctr"/>
            <a:r>
              <a:rPr lang="ru-RU" sz="2000" b="1" dirty="0">
                <a:ln w="11430">
                  <a:solidFill>
                    <a:srgbClr val="00B050"/>
                  </a:solidFill>
                </a:ln>
                <a:solidFill>
                  <a:srgbClr val="00B050"/>
                </a:solidFill>
                <a:effectLst>
                  <a:outerShdw blurRad="50800" dist="39000" dir="5460000" algn="tl">
                    <a:srgbClr val="000000">
                      <a:alpha val="38000"/>
                    </a:srgbClr>
                  </a:outerShdw>
                </a:effectLst>
              </a:rPr>
              <a:t>А также в поселке Ленинском </a:t>
            </a:r>
            <a:r>
              <a:rPr lang="ru-RU" sz="2000" b="1" dirty="0" err="1">
                <a:ln w="11430">
                  <a:solidFill>
                    <a:srgbClr val="00B050"/>
                  </a:solidFill>
                </a:ln>
                <a:solidFill>
                  <a:srgbClr val="00B050"/>
                </a:solidFill>
                <a:effectLst>
                  <a:outerShdw blurRad="50800" dist="39000" dir="5460000" algn="tl">
                    <a:srgbClr val="000000">
                      <a:alpha val="38000"/>
                    </a:srgbClr>
                  </a:outerShdw>
                </a:effectLst>
              </a:rPr>
              <a:t>Алданского</a:t>
            </a:r>
            <a:r>
              <a:rPr lang="ru-RU" sz="2000" b="1" dirty="0">
                <a:ln w="11430">
                  <a:solidFill>
                    <a:srgbClr val="00B050"/>
                  </a:solidFill>
                </a:ln>
                <a:solidFill>
                  <a:srgbClr val="00B050"/>
                </a:solidFill>
                <a:effectLst>
                  <a:outerShdw blurRad="50800" dist="39000" dir="5460000" algn="tl">
                    <a:srgbClr val="000000">
                      <a:alpha val="38000"/>
                    </a:srgbClr>
                  </a:outerShdw>
                </a:effectLst>
              </a:rPr>
              <a:t> улуса Республики Саха (Якутия) установлен памятник Героям Советского Союза — </a:t>
            </a:r>
            <a:r>
              <a:rPr lang="ru-RU" sz="2000" b="1" dirty="0" err="1">
                <a:ln w="11430">
                  <a:solidFill>
                    <a:srgbClr val="00B050"/>
                  </a:solidFill>
                </a:ln>
                <a:solidFill>
                  <a:srgbClr val="00B050"/>
                </a:solidFill>
                <a:effectLst>
                  <a:outerShdw blurRad="50800" dist="39000" dir="5460000" algn="tl">
                    <a:srgbClr val="000000">
                      <a:alpha val="38000"/>
                    </a:srgbClr>
                  </a:outerShdw>
                </a:effectLst>
              </a:rPr>
              <a:t>алданцам</a:t>
            </a:r>
            <a:r>
              <a:rPr lang="ru-RU" sz="2000" b="1" dirty="0">
                <a:ln w="11430">
                  <a:solidFill>
                    <a:srgbClr val="00B050"/>
                  </a:solidFill>
                </a:ln>
                <a:solidFill>
                  <a:srgbClr val="00B050"/>
                </a:solidFill>
                <a:effectLst>
                  <a:outerShdw blurRad="50800" dist="39000" dir="5460000" algn="tl">
                    <a:srgbClr val="000000">
                      <a:alpha val="38000"/>
                    </a:srgbClr>
                  </a:outerShdw>
                </a:effectLst>
              </a:rPr>
              <a:t> Кирьянову П.Н., Лебедеву А.И., </a:t>
            </a:r>
            <a:r>
              <a:rPr lang="ru-RU" sz="2000" b="1" dirty="0" err="1">
                <a:ln w="11430">
                  <a:solidFill>
                    <a:srgbClr val="00B050"/>
                  </a:solidFill>
                </a:ln>
                <a:solidFill>
                  <a:srgbClr val="00B050"/>
                </a:solidFill>
                <a:effectLst>
                  <a:outerShdw blurRad="50800" dist="39000" dir="5460000" algn="tl">
                    <a:srgbClr val="000000">
                      <a:alpha val="38000"/>
                    </a:srgbClr>
                  </a:outerShdw>
                </a:effectLst>
              </a:rPr>
              <a:t>Жадейкину</a:t>
            </a:r>
            <a:r>
              <a:rPr lang="ru-RU" sz="2000" b="1" dirty="0">
                <a:ln w="11430">
                  <a:solidFill>
                    <a:srgbClr val="00B050"/>
                  </a:solidFill>
                </a:ln>
                <a:solidFill>
                  <a:srgbClr val="00B050"/>
                </a:solidFill>
                <a:effectLst>
                  <a:outerShdw blurRad="50800" dist="39000" dir="5460000" algn="tl">
                    <a:srgbClr val="000000">
                      <a:alpha val="38000"/>
                    </a:srgbClr>
                  </a:outerShdw>
                </a:effectLst>
              </a:rPr>
              <a:t> М.С., Космачеву М.М., Теплякову М.П.</a:t>
            </a:r>
            <a:endParaRPr lang="ru-RU" sz="2000" b="1" i="1" dirty="0">
              <a:ln w="11430">
                <a:solidFill>
                  <a:srgbClr val="00B050"/>
                </a:solidFill>
              </a:ln>
              <a:solidFill>
                <a:srgbClr val="00B05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34458348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8528" y="939771"/>
            <a:ext cx="8775960" cy="369332"/>
          </a:xfrm>
          <a:prstGeom prst="rect">
            <a:avLst/>
          </a:prstGeom>
        </p:spPr>
        <p:txBody>
          <a:bodyPr wrap="square">
            <a:spAutoFit/>
          </a:bodyPr>
          <a:lstStyle/>
          <a:p>
            <a:r>
              <a:rPr lang="ru-RU" dirty="0" smtClean="0">
                <a:latin typeface="Monotype Corsiva" pitchFamily="66" charset="0"/>
              </a:rPr>
              <a:t>        </a:t>
            </a:r>
            <a:endParaRPr lang="ru-RU" dirty="0">
              <a:latin typeface="Monotype Corsiva" pitchFamily="66" charset="0"/>
            </a:endParaRPr>
          </a:p>
        </p:txBody>
      </p:sp>
      <p:sp>
        <p:nvSpPr>
          <p:cNvPr id="3" name="Прямоугольник 2"/>
          <p:cNvSpPr/>
          <p:nvPr/>
        </p:nvSpPr>
        <p:spPr>
          <a:xfrm>
            <a:off x="2771800" y="154941"/>
            <a:ext cx="6192688" cy="1569660"/>
          </a:xfrm>
          <a:prstGeom prst="rect">
            <a:avLst/>
          </a:prstGeom>
        </p:spPr>
        <p:txBody>
          <a:bodyPr wrap="square">
            <a:spAutoFit/>
          </a:bodyPr>
          <a:lstStyle/>
          <a:p>
            <a:pPr algn="ctr"/>
            <a:r>
              <a:rPr lang="ru-RU" sz="2400" b="1" dirty="0" smtClean="0">
                <a:solidFill>
                  <a:srgbClr val="002060"/>
                </a:solidFill>
                <a:latin typeface="Monotype Corsiva" pitchFamily="66" charset="0"/>
              </a:rPr>
              <a:t>При освобождении д.Заречье Гомельской области.  </a:t>
            </a:r>
          </a:p>
          <a:p>
            <a:pPr algn="ctr"/>
            <a:r>
              <a:rPr lang="ru-RU" sz="2400" b="1" dirty="0" smtClean="0">
                <a:solidFill>
                  <a:srgbClr val="002060"/>
                </a:solidFill>
                <a:latin typeface="Monotype Corsiva" pitchFamily="66" charset="0"/>
              </a:rPr>
              <a:t>На его могиле в д.Дубраве </a:t>
            </a:r>
            <a:r>
              <a:rPr lang="ru-RU" sz="2400" b="1" dirty="0" err="1" smtClean="0">
                <a:solidFill>
                  <a:srgbClr val="002060"/>
                </a:solidFill>
                <a:latin typeface="Monotype Corsiva" pitchFamily="66" charset="0"/>
              </a:rPr>
              <a:t>Светлогорского</a:t>
            </a:r>
            <a:r>
              <a:rPr lang="ru-RU" sz="2400" b="1" dirty="0" smtClean="0">
                <a:solidFill>
                  <a:srgbClr val="002060"/>
                </a:solidFill>
                <a:latin typeface="Monotype Corsiva" pitchFamily="66" charset="0"/>
              </a:rPr>
              <a:t> района Гомельской области после войны поставили </a:t>
            </a:r>
          </a:p>
          <a:p>
            <a:pPr algn="ctr"/>
            <a:r>
              <a:rPr lang="ru-RU" sz="2400" b="1" dirty="0" smtClean="0">
                <a:solidFill>
                  <a:srgbClr val="002060"/>
                </a:solidFill>
                <a:latin typeface="Monotype Corsiva" pitchFamily="66" charset="0"/>
              </a:rPr>
              <a:t>обелиск с фигурой воина-освободителя.</a:t>
            </a:r>
            <a:endParaRPr lang="ru-RU" sz="2400" dirty="0">
              <a:solidFill>
                <a:srgbClr val="002060"/>
              </a:solidFill>
            </a:endParaRPr>
          </a:p>
        </p:txBody>
      </p:sp>
      <p:pic>
        <p:nvPicPr>
          <p:cNvPr id="4" name="Picture 1" descr="C:\Users\ЕФИМ\Documents\Документы сканера\фот.jpg"/>
          <p:cNvPicPr>
            <a:picLocks noChangeAspect="1" noChangeArrowheads="1"/>
          </p:cNvPicPr>
          <p:nvPr/>
        </p:nvPicPr>
        <p:blipFill>
          <a:blip r:embed="rId2" cstate="print"/>
          <a:srcRect/>
          <a:stretch>
            <a:fillRect/>
          </a:stretch>
        </p:blipFill>
        <p:spPr bwMode="auto">
          <a:xfrm>
            <a:off x="202854" y="154941"/>
            <a:ext cx="2341563" cy="3236913"/>
          </a:xfrm>
          <a:prstGeom prst="rect">
            <a:avLst/>
          </a:prstGeom>
          <a:ln>
            <a:noFill/>
          </a:ln>
          <a:effectLst>
            <a:outerShdw blurRad="292100" dist="139700" dir="2700000" algn="tl" rotWithShape="0">
              <a:srgbClr val="333333">
                <a:alpha val="65000"/>
              </a:srgbClr>
            </a:outerShdw>
          </a:effectLst>
        </p:spPr>
      </p:pic>
      <p:pic>
        <p:nvPicPr>
          <p:cNvPr id="5" name="Picture 2"/>
          <p:cNvPicPr>
            <a:picLocks noChangeAspect="1" noChangeArrowheads="1"/>
          </p:cNvPicPr>
          <p:nvPr/>
        </p:nvPicPr>
        <p:blipFill>
          <a:blip r:embed="rId3" cstate="print"/>
          <a:srcRect/>
          <a:stretch>
            <a:fillRect/>
          </a:stretch>
        </p:blipFill>
        <p:spPr bwMode="auto">
          <a:xfrm>
            <a:off x="4663257" y="1959221"/>
            <a:ext cx="4338277" cy="3558011"/>
          </a:xfrm>
          <a:prstGeom prst="rect">
            <a:avLst/>
          </a:prstGeom>
          <a:ln>
            <a:noFill/>
          </a:ln>
          <a:effectLst>
            <a:softEdge rad="112500"/>
          </a:effectLst>
        </p:spPr>
      </p:pic>
      <p:pic>
        <p:nvPicPr>
          <p:cNvPr id="6" name="Picture 4"/>
          <p:cNvPicPr>
            <a:picLocks noChangeAspect="1" noChangeArrowheads="1"/>
          </p:cNvPicPr>
          <p:nvPr/>
        </p:nvPicPr>
        <p:blipFill>
          <a:blip r:embed="rId4" cstate="print"/>
          <a:srcRect/>
          <a:stretch>
            <a:fillRect/>
          </a:stretch>
        </p:blipFill>
        <p:spPr bwMode="auto">
          <a:xfrm>
            <a:off x="6896" y="4012509"/>
            <a:ext cx="4378449" cy="2845491"/>
          </a:xfrm>
          <a:prstGeom prst="rect">
            <a:avLst/>
          </a:prstGeom>
          <a:ln>
            <a:noFill/>
          </a:ln>
          <a:effectLst>
            <a:softEdge rad="112500"/>
          </a:effectLst>
        </p:spPr>
      </p:pic>
      <p:sp>
        <p:nvSpPr>
          <p:cNvPr id="8" name="Прямоугольник 7"/>
          <p:cNvSpPr/>
          <p:nvPr/>
        </p:nvSpPr>
        <p:spPr>
          <a:xfrm>
            <a:off x="4582228" y="5517232"/>
            <a:ext cx="4392488" cy="1200329"/>
          </a:xfrm>
          <a:prstGeom prst="rect">
            <a:avLst/>
          </a:prstGeom>
        </p:spPr>
        <p:txBody>
          <a:bodyPr wrap="square">
            <a:spAutoFit/>
          </a:bodyPr>
          <a:lstStyle/>
          <a:p>
            <a:pPr algn="ctr"/>
            <a:r>
              <a:rPr lang="ru-RU" sz="2400" b="1" dirty="0" smtClean="0">
                <a:solidFill>
                  <a:srgbClr val="002060"/>
                </a:solidFill>
                <a:latin typeface="Monotype Corsiva" pitchFamily="66" charset="0"/>
              </a:rPr>
              <a:t>К подножью памятника, </a:t>
            </a:r>
          </a:p>
          <a:p>
            <a:pPr algn="ctr"/>
            <a:r>
              <a:rPr lang="ru-RU" sz="2400" b="1" dirty="0" smtClean="0">
                <a:solidFill>
                  <a:srgbClr val="002060"/>
                </a:solidFill>
                <a:latin typeface="Monotype Corsiva" pitchFamily="66" charset="0"/>
              </a:rPr>
              <a:t>заботливо убранного цветами, часто приходят местные жители.</a:t>
            </a:r>
            <a:endParaRPr lang="ru-RU" sz="2400" b="1" dirty="0">
              <a:solidFill>
                <a:srgbClr val="002060"/>
              </a:solidFill>
              <a:latin typeface="Monotype Corsiva" pitchFamily="66" charset="0"/>
            </a:endParaRPr>
          </a:p>
        </p:txBody>
      </p:sp>
      <p:pic>
        <p:nvPicPr>
          <p:cNvPr id="11" name="Рисунок 10" descr="http://sportnik.ru/wp-content/uploads/2015/03/zvezda-pobedy.png"/>
          <p:cNvPicPr/>
          <p:nvPr/>
        </p:nvPicPr>
        <p:blipFill>
          <a:blip r:embed="rId5" cstate="print"/>
          <a:srcRect/>
          <a:stretch>
            <a:fillRect/>
          </a:stretch>
        </p:blipFill>
        <p:spPr bwMode="auto">
          <a:xfrm>
            <a:off x="1763688" y="1412776"/>
            <a:ext cx="3545892" cy="2695961"/>
          </a:xfrm>
          <a:prstGeom prst="rect">
            <a:avLst/>
          </a:prstGeom>
          <a:noFill/>
          <a:ln w="9525">
            <a:noFill/>
            <a:miter lim="800000"/>
            <a:headEnd/>
            <a:tailEnd/>
          </a:ln>
        </p:spPr>
      </p:pic>
    </p:spTree>
    <p:extLst>
      <p:ext uri="{BB962C8B-B14F-4D97-AF65-F5344CB8AC3E}">
        <p14:creationId xmlns:p14="http://schemas.microsoft.com/office/powerpoint/2010/main" xmlns="" val="35199460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фото цветов\IMG_20141106_145302.jpg"/>
          <p:cNvPicPr>
            <a:picLocks noChangeAspect="1" noChangeArrowheads="1"/>
          </p:cNvPicPr>
          <p:nvPr/>
        </p:nvPicPr>
        <p:blipFill>
          <a:blip r:embed="rId2" cstate="print"/>
          <a:srcRect/>
          <a:stretch>
            <a:fillRect/>
          </a:stretch>
        </p:blipFill>
        <p:spPr bwMode="auto">
          <a:xfrm>
            <a:off x="40400" y="0"/>
            <a:ext cx="4355975" cy="3266982"/>
          </a:xfrm>
          <a:prstGeom prst="rect">
            <a:avLst/>
          </a:prstGeom>
          <a:ln>
            <a:noFill/>
          </a:ln>
          <a:effectLst>
            <a:softEdge rad="112500"/>
          </a:effectLst>
        </p:spPr>
      </p:pic>
      <p:sp>
        <p:nvSpPr>
          <p:cNvPr id="3" name="Прямоугольник 2"/>
          <p:cNvSpPr/>
          <p:nvPr/>
        </p:nvSpPr>
        <p:spPr>
          <a:xfrm>
            <a:off x="4411539" y="279783"/>
            <a:ext cx="4572000" cy="3046988"/>
          </a:xfrm>
          <a:prstGeom prst="rect">
            <a:avLst/>
          </a:prstGeom>
        </p:spPr>
        <p:txBody>
          <a:bodyPr>
            <a:spAutoFit/>
          </a:bodyPr>
          <a:lstStyle/>
          <a:p>
            <a:pPr algn="ctr"/>
            <a:r>
              <a:rPr lang="ru-RU" sz="2400" b="1" dirty="0" smtClean="0">
                <a:solidFill>
                  <a:srgbClr val="002060"/>
                </a:solidFill>
                <a:latin typeface="Monotype Corsiva" pitchFamily="66" charset="0"/>
              </a:rPr>
              <a:t>В 2004 году состоялось торжественное открытие памятной доски на доме где родился, в котором жил герой, оттуда ушел на войну. </a:t>
            </a:r>
          </a:p>
          <a:p>
            <a:pPr algn="ctr"/>
            <a:r>
              <a:rPr lang="ru-RU" sz="2400" b="1" dirty="0" smtClean="0">
                <a:solidFill>
                  <a:srgbClr val="002060"/>
                </a:solidFill>
                <a:latin typeface="Monotype Corsiva" pitchFamily="66" charset="0"/>
              </a:rPr>
              <a:t>На доске лаконичная надпись: </a:t>
            </a:r>
          </a:p>
          <a:p>
            <a:pPr algn="ctr"/>
            <a:r>
              <a:rPr lang="ru-RU" sz="2400" b="1" dirty="0" smtClean="0">
                <a:solidFill>
                  <a:srgbClr val="002060"/>
                </a:solidFill>
                <a:latin typeface="Monotype Corsiva" pitchFamily="66" charset="0"/>
              </a:rPr>
              <a:t>«В этом доме родился и жил Герой Советского Союза Тепляков Мартын Пантелеевич 10.01.1918 – 30.01.1944»</a:t>
            </a:r>
          </a:p>
        </p:txBody>
      </p:sp>
      <p:pic>
        <p:nvPicPr>
          <p:cNvPr id="5" name="Picture 1" descr="C:\Users\ЕФИМ\Documents\Документы сканера\фот.jpg"/>
          <p:cNvPicPr>
            <a:picLocks noChangeAspect="1" noChangeArrowheads="1"/>
          </p:cNvPicPr>
          <p:nvPr/>
        </p:nvPicPr>
        <p:blipFill>
          <a:blip r:embed="rId3" cstate="print"/>
          <a:srcRect/>
          <a:stretch>
            <a:fillRect/>
          </a:stretch>
        </p:blipFill>
        <p:spPr bwMode="auto">
          <a:xfrm flipH="1">
            <a:off x="6802437" y="3621086"/>
            <a:ext cx="2341563" cy="3236913"/>
          </a:xfrm>
          <a:prstGeom prst="rect">
            <a:avLst/>
          </a:prstGeom>
          <a:ln>
            <a:noFill/>
          </a:ln>
          <a:effectLst>
            <a:softEdge rad="112500"/>
          </a:effectLst>
        </p:spPr>
      </p:pic>
      <p:sp>
        <p:nvSpPr>
          <p:cNvPr id="6" name="Прямоугольник 5"/>
          <p:cNvSpPr/>
          <p:nvPr/>
        </p:nvSpPr>
        <p:spPr>
          <a:xfrm>
            <a:off x="155575" y="4797152"/>
            <a:ext cx="6646862" cy="1938992"/>
          </a:xfrm>
          <a:prstGeom prst="rect">
            <a:avLst/>
          </a:prstGeom>
        </p:spPr>
        <p:txBody>
          <a:bodyPr wrap="square">
            <a:spAutoFit/>
          </a:bodyPr>
          <a:lstStyle/>
          <a:p>
            <a:pPr algn="ctr"/>
            <a:r>
              <a:rPr lang="ru-RU" sz="2400" b="1" dirty="0" smtClean="0">
                <a:solidFill>
                  <a:srgbClr val="002060"/>
                </a:solidFill>
                <a:latin typeface="Monotype Corsiva" pitchFamily="66" charset="0"/>
              </a:rPr>
              <a:t>Теперь каждый год 30 января отмечаем день скорби, чтим своего героя, у портрета героя стоят в почетном карауле старшеклассники  нашей школы, каждый год всей школой и жителями села, отдаем дань признательности знаменитому земляку.</a:t>
            </a:r>
          </a:p>
        </p:txBody>
      </p:sp>
      <p:sp>
        <p:nvSpPr>
          <p:cNvPr id="7" name="AutoShape 2" descr="https://im2-tub-ru.yandex.net/i?id=93261904b13c79ce550f1a72b46ff385&amp;n=33&amp;h=190&amp;w=41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8" name="Рисунок 7" descr="http://img0.liveinternet.ru/images/attach/c/5/86/450/86450436_large_Ordena_Pobeduy__22_.png"/>
          <p:cNvPicPr/>
          <p:nvPr/>
        </p:nvPicPr>
        <p:blipFill>
          <a:blip r:embed="rId4" cstate="print"/>
          <a:srcRect/>
          <a:stretch>
            <a:fillRect/>
          </a:stretch>
        </p:blipFill>
        <p:spPr bwMode="auto">
          <a:xfrm>
            <a:off x="755576" y="3266982"/>
            <a:ext cx="5130452" cy="1672332"/>
          </a:xfrm>
          <a:prstGeom prst="rect">
            <a:avLst/>
          </a:prstGeom>
          <a:noFill/>
          <a:ln w="9525">
            <a:noFill/>
            <a:miter lim="800000"/>
            <a:headEnd/>
            <a:tailEnd/>
          </a:ln>
        </p:spPr>
      </p:pic>
    </p:spTree>
    <p:extLst>
      <p:ext uri="{BB962C8B-B14F-4D97-AF65-F5344CB8AC3E}">
        <p14:creationId xmlns:p14="http://schemas.microsoft.com/office/powerpoint/2010/main" xmlns="" val="13898408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7523" y="4079837"/>
            <a:ext cx="8568952" cy="1569660"/>
          </a:xfrm>
          <a:prstGeom prst="rect">
            <a:avLst/>
          </a:prstGeom>
        </p:spPr>
        <p:txBody>
          <a:bodyPr wrap="square">
            <a:spAutoFit/>
          </a:bodyPr>
          <a:lstStyle/>
          <a:p>
            <a:pPr algn="ctr"/>
            <a:r>
              <a:rPr lang="ru-RU" sz="2400" b="1" dirty="0" smtClean="0">
                <a:solidFill>
                  <a:srgbClr val="002060"/>
                </a:solidFill>
                <a:latin typeface="Monotype Corsiva" pitchFamily="66" charset="0"/>
              </a:rPr>
              <a:t>В 2010 году нашей школе присвоили  имя Героя  Советского Союза Теплякова Мартына Пантелеевича.</a:t>
            </a:r>
          </a:p>
          <a:p>
            <a:pPr algn="ctr"/>
            <a:r>
              <a:rPr lang="ru-RU" sz="2400" b="1" dirty="0">
                <a:solidFill>
                  <a:srgbClr val="002060"/>
                </a:solidFill>
                <a:latin typeface="Monotype Corsiva" pitchFamily="66" charset="0"/>
              </a:rPr>
              <a:t>В </a:t>
            </a:r>
            <a:r>
              <a:rPr lang="ru-RU" sz="2400" b="1" dirty="0" err="1">
                <a:solidFill>
                  <a:srgbClr val="002060"/>
                </a:solidFill>
                <a:latin typeface="Monotype Corsiva" pitchFamily="66" charset="0"/>
              </a:rPr>
              <a:t>г.Заводоуковске</a:t>
            </a:r>
            <a:r>
              <a:rPr lang="ru-RU" sz="2400" b="1" dirty="0">
                <a:solidFill>
                  <a:srgbClr val="002060"/>
                </a:solidFill>
                <a:latin typeface="Monotype Corsiva" pitchFamily="66" charset="0"/>
              </a:rPr>
              <a:t> </a:t>
            </a:r>
            <a:r>
              <a:rPr lang="ru-RU" sz="2400" b="1" dirty="0" smtClean="0">
                <a:solidFill>
                  <a:srgbClr val="002060"/>
                </a:solidFill>
                <a:latin typeface="Monotype Corsiva" pitchFamily="66" charset="0"/>
              </a:rPr>
              <a:t>и </a:t>
            </a:r>
            <a:r>
              <a:rPr lang="ru-RU" sz="2400" b="1" dirty="0">
                <a:solidFill>
                  <a:srgbClr val="002060"/>
                </a:solidFill>
                <a:latin typeface="Monotype Corsiva" pitchFamily="66" charset="0"/>
              </a:rPr>
              <a:t>в моей деревни </a:t>
            </a:r>
            <a:r>
              <a:rPr lang="ru-RU" sz="2400" b="1" dirty="0" smtClean="0">
                <a:solidFill>
                  <a:srgbClr val="002060"/>
                </a:solidFill>
                <a:latin typeface="Monotype Corsiva" pitchFamily="66" charset="0"/>
              </a:rPr>
              <a:t> Дронова </a:t>
            </a:r>
            <a:r>
              <a:rPr lang="ru-RU" sz="2400" b="1" dirty="0">
                <a:solidFill>
                  <a:srgbClr val="002060"/>
                </a:solidFill>
                <a:latin typeface="Monotype Corsiva" pitchFamily="66" charset="0"/>
              </a:rPr>
              <a:t>его именем назвали улицы. </a:t>
            </a:r>
          </a:p>
          <a:p>
            <a:pPr algn="ctr"/>
            <a:endParaRPr lang="ru-RU" sz="2400" b="1" dirty="0" smtClean="0">
              <a:solidFill>
                <a:srgbClr val="002060"/>
              </a:solidFill>
              <a:latin typeface="Monotype Corsiva" pitchFamily="66" charset="0"/>
            </a:endParaRPr>
          </a:p>
        </p:txBody>
      </p:sp>
      <p:pic>
        <p:nvPicPr>
          <p:cNvPr id="4" name="Picture 3"/>
          <p:cNvPicPr>
            <a:picLocks noChangeAspect="1" noChangeArrowheads="1"/>
          </p:cNvPicPr>
          <p:nvPr/>
        </p:nvPicPr>
        <p:blipFill>
          <a:blip r:embed="rId2" cstate="print"/>
          <a:srcRect/>
          <a:stretch>
            <a:fillRect/>
          </a:stretch>
        </p:blipFill>
        <p:spPr bwMode="auto">
          <a:xfrm flipH="1">
            <a:off x="4571999" y="-1"/>
            <a:ext cx="4531216" cy="4065239"/>
          </a:xfrm>
          <a:prstGeom prst="rect">
            <a:avLst/>
          </a:prstGeom>
          <a:ln>
            <a:noFill/>
          </a:ln>
          <a:effectLst>
            <a:softEdge rad="112500"/>
          </a:effectLst>
        </p:spPr>
      </p:pic>
      <p:pic>
        <p:nvPicPr>
          <p:cNvPr id="7" name="Picture 1" descr="F:\для ДК\P1010772.JPG"/>
          <p:cNvPicPr>
            <a:picLocks noChangeAspect="1" noChangeArrowheads="1"/>
          </p:cNvPicPr>
          <p:nvPr/>
        </p:nvPicPr>
        <p:blipFill>
          <a:blip r:embed="rId3" cstate="print"/>
          <a:srcRect/>
          <a:stretch>
            <a:fillRect/>
          </a:stretch>
        </p:blipFill>
        <p:spPr bwMode="auto">
          <a:xfrm flipH="1">
            <a:off x="0" y="18936"/>
            <a:ext cx="5364088" cy="4022883"/>
          </a:xfrm>
          <a:prstGeom prst="rect">
            <a:avLst/>
          </a:prstGeom>
          <a:ln>
            <a:noFill/>
          </a:ln>
          <a:effectLst>
            <a:softEdge rad="112500"/>
          </a:effectLst>
        </p:spPr>
      </p:pic>
      <p:pic>
        <p:nvPicPr>
          <p:cNvPr id="8" name="Picture 2" descr="http://inga-dymova.ru/attachments/Image/687474703a2f2f696d672d666f746b692e79616e6465782e72752f6765742f363230382f3130323639393433352e3639612f305f38393164625f63663137316264355f584c2e6a7067.png?template=generic"/>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1999" y="5062015"/>
            <a:ext cx="7620000" cy="17530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169671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2576" y="476670"/>
            <a:ext cx="4572000" cy="6370975"/>
          </a:xfrm>
          <a:prstGeom prst="rect">
            <a:avLst/>
          </a:prstGeom>
        </p:spPr>
        <p:txBody>
          <a:bodyPr>
            <a:spAutoFit/>
          </a:bodyPr>
          <a:lstStyle/>
          <a:p>
            <a:pPr algn="ct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«СЫН СИБИРИ»</a:t>
            </a:r>
            <a:endParaRPr lang="ru-RU" sz="1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a:p>
            <a:pPr algn="ct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Бушуют ли летние грозы,</a:t>
            </a:r>
            <a:endParaRPr lang="ru-RU" sz="1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a:p>
            <a:pPr algn="ct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Идут ли грибные дожди,</a:t>
            </a:r>
            <a:endParaRPr lang="ru-RU" sz="1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a:p>
            <a:pPr algn="ct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Рисуют узоры морозы,</a:t>
            </a:r>
            <a:endParaRPr lang="ru-RU" sz="1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a:p>
            <a:pPr algn="ct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Цветут ли весною сады,</a:t>
            </a:r>
            <a:endParaRPr lang="ru-RU" sz="1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a:p>
            <a:pPr algn="ct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Он в зимнюю форму одетый,</a:t>
            </a:r>
            <a:endParaRPr lang="ru-RU" sz="1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a:p>
            <a:pPr algn="ct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И, кажется, словно живой,</a:t>
            </a:r>
            <a:endParaRPr lang="ru-RU" sz="1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a:p>
            <a:pPr algn="ct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Встречает безмолвно рассветы,</a:t>
            </a:r>
            <a:endParaRPr lang="ru-RU" sz="1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a:p>
            <a:pPr algn="ct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Такой же, как был, молодой.</a:t>
            </a:r>
            <a:endParaRPr lang="ru-RU" sz="1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a:p>
            <a:pPr algn="ct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Ах, парни, безусые парни,</a:t>
            </a:r>
            <a:endParaRPr lang="ru-RU" sz="1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a:p>
            <a:pPr algn="ct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Над вами холодная стынь,</a:t>
            </a:r>
            <a:endParaRPr lang="ru-RU" sz="1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a:p>
            <a:pPr algn="ct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Ах, парни из бронзы и камня,</a:t>
            </a:r>
            <a:endParaRPr lang="ru-RU" sz="1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a:p>
            <a:pPr algn="ct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Над вами спокойная синь.</a:t>
            </a:r>
            <a:endParaRPr lang="ru-RU" sz="1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a:p>
            <a:pPr algn="ct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И он вот когда-то парнишкой</a:t>
            </a:r>
            <a:endParaRPr lang="ru-RU" sz="1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a:p>
            <a:pPr algn="ct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Колхозные травы косил,</a:t>
            </a:r>
            <a:endParaRPr lang="ru-RU" sz="1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a:p>
            <a:pPr algn="ct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Часами склонялся над книжкой,</a:t>
            </a:r>
            <a:endParaRPr lang="ru-RU" sz="1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a:p>
            <a:pPr algn="ct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О многом мечтал и любил.</a:t>
            </a:r>
            <a:endParaRPr lang="ru-RU" sz="1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a:p>
            <a:pPr algn="ct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Но грянули ливни косые,</a:t>
            </a:r>
            <a:endParaRPr lang="ru-RU" sz="1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a:p>
            <a:pPr algn="ct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Металлом упали в траву,</a:t>
            </a:r>
            <a:endParaRPr lang="ru-RU" sz="1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a:p>
            <a:pPr algn="ct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И сына Сибири Россия</a:t>
            </a:r>
            <a:endParaRPr lang="ru-RU" sz="1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a:p>
            <a:pPr algn="ct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Призвала идти на войну.</a:t>
            </a:r>
            <a:endParaRPr lang="ru-RU" sz="1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a:p>
            <a:pPr algn="ct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С боями дошел до днепровских</a:t>
            </a:r>
            <a:endParaRPr lang="ru-RU" sz="1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a:p>
            <a:pPr algn="ct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Степей и седых </a:t>
            </a:r>
            <a:r>
              <a:rPr lang="ru-RU" sz="1200" i="1" dirty="0" err="1">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крутяков</a:t>
            </a: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a:t>
            </a:r>
            <a:endParaRPr lang="ru-RU" sz="1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a:p>
            <a:pPr algn="ct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С врагами сражался геройски</a:t>
            </a:r>
            <a:endParaRPr lang="ru-RU" sz="1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a:p>
            <a:pPr algn="ct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Земляк наш Мартын Тепляков.</a:t>
            </a:r>
            <a:endParaRPr lang="ru-RU" sz="1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a:p>
            <a:pPr algn="ct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Потом уж под Гомелем где-то</a:t>
            </a:r>
            <a:endParaRPr lang="ru-RU" sz="1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a:p>
            <a:pPr algn="ct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Споткнулся, сраженный свинцом,</a:t>
            </a:r>
            <a:endParaRPr lang="ru-RU" sz="1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a:p>
            <a:pPr algn="ct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И, словно сражаясь с рассветом</a:t>
            </a:r>
            <a:endParaRPr lang="ru-RU" sz="1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a:p>
            <a:pPr algn="ct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Упал он к восходу лицом.</a:t>
            </a:r>
            <a:endParaRPr lang="ru-RU" sz="1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a:p>
            <a:pPr algn="ct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Сражаясь с ордою фашисткой,</a:t>
            </a:r>
            <a:endParaRPr lang="ru-RU" sz="1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a:p>
            <a:pPr algn="ct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Пал смертью Мартын Тепляков,</a:t>
            </a:r>
            <a:endParaRPr lang="ru-RU" sz="1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a:p>
            <a:pPr algn="ct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Пал смертью и встал обелиском,</a:t>
            </a:r>
            <a:endParaRPr lang="ru-RU" sz="1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a:p>
            <a:pPr algn="ctr"/>
            <a:r>
              <a:rPr lang="ru-RU" sz="1200"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Во славу своих земляков</a:t>
            </a:r>
            <a:r>
              <a:rPr lang="ru-RU" sz="120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a:t>
            </a:r>
          </a:p>
          <a:p>
            <a:pPr algn="ctr"/>
            <a:r>
              <a:rPr lang="ru-RU" sz="120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a:t>
            </a:r>
            <a:r>
              <a:rPr lang="ru-RU" sz="1200" dirty="0" err="1"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Р.Ермолченко</a:t>
            </a:r>
            <a:r>
              <a:rPr lang="ru-RU" sz="120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rPr>
              <a:t>).</a:t>
            </a:r>
            <a:endParaRPr lang="ru-RU" sz="12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mj-lt"/>
            </a:endParaRPr>
          </a:p>
        </p:txBody>
      </p:sp>
      <p:pic>
        <p:nvPicPr>
          <p:cNvPr id="7" name="Picture 5" descr="F:\для ДК\P1030556.JPG"/>
          <p:cNvPicPr>
            <a:picLocks noChangeAspect="1" noChangeArrowheads="1"/>
          </p:cNvPicPr>
          <p:nvPr/>
        </p:nvPicPr>
        <p:blipFill>
          <a:blip r:embed="rId2" cstate="print"/>
          <a:srcRect/>
          <a:stretch>
            <a:fillRect/>
          </a:stretch>
        </p:blipFill>
        <p:spPr bwMode="auto">
          <a:xfrm>
            <a:off x="4897954" y="644768"/>
            <a:ext cx="4121061" cy="3226256"/>
          </a:xfrm>
          <a:prstGeom prst="rect">
            <a:avLst/>
          </a:prstGeom>
          <a:ln>
            <a:noFill/>
          </a:ln>
          <a:effectLst>
            <a:outerShdw blurRad="292100" dist="139700" dir="2700000" algn="tl" rotWithShape="0">
              <a:srgbClr val="333333">
                <a:alpha val="65000"/>
              </a:srgbClr>
            </a:outerShdw>
          </a:effectLst>
        </p:spPr>
      </p:pic>
      <p:pic>
        <p:nvPicPr>
          <p:cNvPr id="8" name="Picture 1" descr="C:\Users\ЕФИМ\Documents\Документы сканера\фот.jpg"/>
          <p:cNvPicPr>
            <a:picLocks noChangeAspect="1" noChangeArrowheads="1"/>
          </p:cNvPicPr>
          <p:nvPr/>
        </p:nvPicPr>
        <p:blipFill>
          <a:blip r:embed="rId3" cstate="print"/>
          <a:srcRect/>
          <a:stretch>
            <a:fillRect/>
          </a:stretch>
        </p:blipFill>
        <p:spPr bwMode="auto">
          <a:xfrm flipH="1">
            <a:off x="2987823" y="634111"/>
            <a:ext cx="2341563" cy="3236913"/>
          </a:xfrm>
          <a:prstGeom prst="rect">
            <a:avLst/>
          </a:prstGeom>
          <a:ln>
            <a:noFill/>
          </a:ln>
          <a:effectLst>
            <a:outerShdw blurRad="292100" dist="139700" dir="2700000" algn="tl" rotWithShape="0">
              <a:srgbClr val="333333">
                <a:alpha val="65000"/>
              </a:srgbClr>
            </a:outerShdw>
          </a:effectLst>
        </p:spPr>
      </p:pic>
      <p:pic>
        <p:nvPicPr>
          <p:cNvPr id="3076" name="Picture 4" descr="http://mr-west.ru/9-maia/images/58826159_5cae0b817de2-u87.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47864" y="3212976"/>
            <a:ext cx="5467350" cy="3914776"/>
          </a:xfrm>
          <a:prstGeom prst="rect">
            <a:avLst/>
          </a:prstGeom>
          <a:noFill/>
          <a:extLst>
            <a:ext uri="{909E8E84-426E-40DD-AFC4-6F175D3DCCD1}">
              <a14:hiddenFill xmlns:a14="http://schemas.microsoft.com/office/drawing/2010/main" xmlns="">
                <a:solidFill>
                  <a:srgbClr val="FFFFFF"/>
                </a:solidFill>
              </a14:hiddenFill>
            </a:ext>
          </a:extLst>
        </p:spPr>
      </p:pic>
      <p:sp>
        <p:nvSpPr>
          <p:cNvPr id="9" name="Прямоугольник 8"/>
          <p:cNvSpPr/>
          <p:nvPr/>
        </p:nvSpPr>
        <p:spPr>
          <a:xfrm>
            <a:off x="107504" y="-13855"/>
            <a:ext cx="8928992" cy="646331"/>
          </a:xfrm>
          <a:prstGeom prst="rect">
            <a:avLst/>
          </a:prstGeom>
        </p:spPr>
        <p:txBody>
          <a:bodyPr wrap="square">
            <a:spAutoFit/>
          </a:bodyPr>
          <a:lstStyle/>
          <a:p>
            <a:pPr algn="ctr"/>
            <a:r>
              <a:rPr lang="ru-RU" b="1" dirty="0">
                <a:ln>
                  <a:solidFill>
                    <a:srgbClr val="FF0000"/>
                  </a:solidFill>
                </a:ln>
                <a:solidFill>
                  <a:srgbClr val="FF0000"/>
                </a:solidFill>
              </a:rPr>
              <a:t>Х</a:t>
            </a:r>
            <a:r>
              <a:rPr lang="ru-RU" b="1" dirty="0" smtClean="0">
                <a:ln>
                  <a:solidFill>
                    <a:srgbClr val="FF0000"/>
                  </a:solidFill>
                </a:ln>
                <a:solidFill>
                  <a:srgbClr val="FF0000"/>
                </a:solidFill>
              </a:rPr>
              <a:t>очется закончит своей рассказ стихотворением «Сын Сибири» посвященное </a:t>
            </a:r>
            <a:r>
              <a:rPr lang="ru-RU" b="1" dirty="0">
                <a:ln>
                  <a:solidFill>
                    <a:srgbClr val="FF0000"/>
                  </a:solidFill>
                </a:ln>
                <a:solidFill>
                  <a:srgbClr val="FF0000"/>
                </a:solidFill>
              </a:rPr>
              <a:t>н</a:t>
            </a:r>
            <a:r>
              <a:rPr lang="ru-RU" b="1" dirty="0" smtClean="0">
                <a:ln>
                  <a:solidFill>
                    <a:srgbClr val="FF0000"/>
                  </a:solidFill>
                </a:ln>
                <a:solidFill>
                  <a:srgbClr val="FF0000"/>
                </a:solidFill>
              </a:rPr>
              <a:t>ашему земляку </a:t>
            </a:r>
            <a:r>
              <a:rPr lang="ru-RU" b="1" dirty="0" err="1" smtClean="0">
                <a:ln>
                  <a:solidFill>
                    <a:srgbClr val="FF0000"/>
                  </a:solidFill>
                </a:ln>
                <a:solidFill>
                  <a:srgbClr val="FF0000"/>
                </a:solidFill>
              </a:rPr>
              <a:t>М.П.Теплякову</a:t>
            </a:r>
            <a:endParaRPr lang="ru-RU" b="1" dirty="0" smtClean="0">
              <a:ln>
                <a:solidFill>
                  <a:srgbClr val="FF0000"/>
                </a:solidFill>
              </a:ln>
              <a:solidFill>
                <a:srgbClr val="FF0000"/>
              </a:solidFill>
            </a:endParaRPr>
          </a:p>
        </p:txBody>
      </p:sp>
    </p:spTree>
    <p:extLst>
      <p:ext uri="{BB962C8B-B14F-4D97-AF65-F5344CB8AC3E}">
        <p14:creationId xmlns:p14="http://schemas.microsoft.com/office/powerpoint/2010/main" xmlns="" val="17997073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s020.radikal.ru/i717/1405/5c/cbf94e5c245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58152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404664"/>
            <a:ext cx="8229600" cy="5904696"/>
          </a:xfrm>
        </p:spPr>
        <p:txBody>
          <a:bodyPr>
            <a:normAutofit fontScale="77500" lnSpcReduction="20000"/>
          </a:bodyPr>
          <a:lstStyle/>
          <a:p>
            <a:pPr algn="just"/>
            <a:r>
              <a:rPr lang="ru-RU" sz="3600" dirty="0" smtClean="0"/>
              <a:t>Целью проекта было создание системы работы, способствующей воспитанию гражданина и патриота своей страны, формированию нравственных ценностей.</a:t>
            </a:r>
          </a:p>
          <a:p>
            <a:pPr algn="just"/>
            <a:r>
              <a:rPr lang="ru-RU" sz="3600" dirty="0" smtClean="0"/>
              <a:t>Детям было дано задание : совместно с родителями подобрать фотографии, а так же сделать рисунок родной деревни, посёлка, подготовить устный рассказ В ходе проекта учащиеся сделали вывод, что любить свою родину большую и малую – это значит делать всё, чтобы она становилась богаче и краше, чтобы людям в ней лучше жилось.</a:t>
            </a:r>
          </a:p>
          <a:p>
            <a:pPr algn="just"/>
            <a:r>
              <a:rPr lang="ru-RU" sz="3600" dirty="0" smtClean="0"/>
              <a:t>А совместная деятельность с родителями стала основой для дальнейшего формирования нравственно-патриотических чувств у детей.</a:t>
            </a:r>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tx1"/>
                </a:solidFill>
              </a:rPr>
              <a:t>Краткая аннотация проекта.</a:t>
            </a:r>
            <a:endParaRPr lang="ru-RU" dirty="0">
              <a:solidFill>
                <a:schemeClr val="tx1"/>
              </a:solidFill>
            </a:endParaRPr>
          </a:p>
        </p:txBody>
      </p:sp>
      <p:sp>
        <p:nvSpPr>
          <p:cNvPr id="3" name="Содержимое 2"/>
          <p:cNvSpPr>
            <a:spLocks noGrp="1"/>
          </p:cNvSpPr>
          <p:nvPr>
            <p:ph idx="1"/>
          </p:nvPr>
        </p:nvSpPr>
        <p:spPr/>
        <p:txBody>
          <a:bodyPr>
            <a:normAutofit fontScale="92500" lnSpcReduction="20000"/>
          </a:bodyPr>
          <a:lstStyle/>
          <a:p>
            <a:pPr algn="just"/>
            <a:r>
              <a:rPr lang="ru-RU" dirty="0" smtClean="0"/>
              <a:t/>
            </a:r>
            <a:br>
              <a:rPr lang="ru-RU" dirty="0" smtClean="0"/>
            </a:br>
            <a:r>
              <a:rPr lang="ru-RU" sz="3000" dirty="0" smtClean="0"/>
              <a:t>В настоящее время остро ощущается необходимость возрождения и восстановления духовности, формирования нравственной личности гражданина и патриота своей страны, изучения прошлого и настоящего своей «малой Родины». Малая Родина, отечество, родной край играют значительную роль в жизни каждого человека, но мало говорить о любви к родному краю, надо знать его прошлое и настоящее.</a:t>
            </a:r>
          </a:p>
          <a:p>
            <a:pPr algn="just"/>
            <a:r>
              <a:rPr lang="ru-RU" sz="3000" dirty="0" smtClean="0"/>
              <a:t>Данный проект имеет большое значение в деле воспитания и формирования личности учащихся, воспитания гражданина.</a:t>
            </a:r>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400" dirty="0" smtClean="0">
                <a:solidFill>
                  <a:schemeClr val="tx1"/>
                </a:solidFill>
              </a:rPr>
              <a:t>Цель проекта:</a:t>
            </a:r>
            <a:endParaRPr lang="ru-RU" sz="4400" dirty="0">
              <a:solidFill>
                <a:schemeClr val="tx1"/>
              </a:solidFill>
            </a:endParaRPr>
          </a:p>
        </p:txBody>
      </p:sp>
      <p:sp>
        <p:nvSpPr>
          <p:cNvPr id="3" name="Содержимое 2"/>
          <p:cNvSpPr>
            <a:spLocks noGrp="1"/>
          </p:cNvSpPr>
          <p:nvPr>
            <p:ph idx="1"/>
          </p:nvPr>
        </p:nvSpPr>
        <p:spPr>
          <a:xfrm>
            <a:off x="457200" y="1916832"/>
            <a:ext cx="8147248" cy="4392528"/>
          </a:xfrm>
        </p:spPr>
        <p:txBody>
          <a:bodyPr>
            <a:normAutofit/>
          </a:bodyPr>
          <a:lstStyle/>
          <a:p>
            <a:r>
              <a:rPr lang="ru-RU" dirty="0" smtClean="0"/>
              <a:t> </a:t>
            </a:r>
            <a:r>
              <a:rPr lang="ru-RU" sz="4000" dirty="0" smtClean="0"/>
              <a:t>Пробуждение интереса и бережного отношения к историческим и культурным ценностям нашего края, воспитание патриотического сознания учащихся и чувства гордости за  своих земляков.</a:t>
            </a:r>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dirty="0" smtClean="0">
                <a:solidFill>
                  <a:schemeClr val="tx1"/>
                </a:solidFill>
              </a:rPr>
              <a:t>Задачи проекта:</a:t>
            </a:r>
            <a:endParaRPr lang="ru-RU" sz="4800" dirty="0">
              <a:solidFill>
                <a:schemeClr val="tx1"/>
              </a:solidFill>
            </a:endParaRPr>
          </a:p>
        </p:txBody>
      </p:sp>
      <p:sp>
        <p:nvSpPr>
          <p:cNvPr id="3" name="Содержимое 2"/>
          <p:cNvSpPr>
            <a:spLocks noGrp="1"/>
          </p:cNvSpPr>
          <p:nvPr>
            <p:ph idx="1"/>
          </p:nvPr>
        </p:nvSpPr>
        <p:spPr/>
        <p:txBody>
          <a:bodyPr/>
          <a:lstStyle/>
          <a:p>
            <a:pPr algn="just"/>
            <a:r>
              <a:rPr lang="ru-RU" sz="3200" dirty="0" smtClean="0"/>
              <a:t> направлен на формирование общей культуры обучающихся, на их духовно-нравственное, социальное, личностное и интеллектуальное развитие, на создание основы для самостоятельной реализации внеурочной деятельности, обеспечивающей социальную успешность, развитие творческих способностей, саморазвитие.</a:t>
            </a:r>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ЕФИМ\Pictures\Рисунок1.jpg"/>
          <p:cNvPicPr>
            <a:picLocks noChangeAspect="1" noChangeArrowheads="1"/>
          </p:cNvPicPr>
          <p:nvPr/>
        </p:nvPicPr>
        <p:blipFill>
          <a:blip r:embed="rId2" cstate="print"/>
          <a:srcRect/>
          <a:stretch>
            <a:fillRect/>
          </a:stretch>
        </p:blipFill>
        <p:spPr bwMode="auto">
          <a:xfrm>
            <a:off x="0" y="-30163"/>
            <a:ext cx="9180513" cy="6888163"/>
          </a:xfrm>
          <a:prstGeom prst="rect">
            <a:avLst/>
          </a:prstGeom>
          <a:noFill/>
        </p:spPr>
      </p:pic>
      <p:sp>
        <p:nvSpPr>
          <p:cNvPr id="10" name="Rectangle 4"/>
          <p:cNvSpPr txBox="1">
            <a:spLocks noChangeArrowheads="1"/>
          </p:cNvSpPr>
          <p:nvPr/>
        </p:nvSpPr>
        <p:spPr bwMode="auto">
          <a:xfrm>
            <a:off x="755576" y="571667"/>
            <a:ext cx="82296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fontAlgn="base">
              <a:spcAft>
                <a:spcPct val="0"/>
              </a:spcAft>
            </a:pPr>
            <a:r>
              <a:rPr lang="ru-RU" cap="none" dirty="0" smtClean="0">
                <a:ln>
                  <a:noFill/>
                </a:ln>
                <a:solidFill>
                  <a:srgbClr val="FF0000"/>
                </a:solidFill>
                <a:effectLst/>
                <a:latin typeface="Monotype Corsiva" pitchFamily="66" charset="0"/>
                <a:cs typeface="Arial" pitchFamily="34" charset="0"/>
              </a:rPr>
              <a:t>«</a:t>
            </a:r>
            <a:r>
              <a:rPr lang="ru-RU" dirty="0" smtClean="0">
                <a:solidFill>
                  <a:srgbClr val="FF0000"/>
                </a:solidFill>
                <a:latin typeface="Monotype Corsiva" pitchFamily="66" charset="0"/>
                <a:cs typeface="Arial" pitchFamily="34" charset="0"/>
              </a:rPr>
              <a:t>Моя  малая  родина</a:t>
            </a:r>
            <a:r>
              <a:rPr lang="ru-RU" cap="none" dirty="0" smtClean="0">
                <a:ln>
                  <a:noFill/>
                </a:ln>
                <a:solidFill>
                  <a:srgbClr val="FF0000"/>
                </a:solidFill>
                <a:effectLst/>
                <a:latin typeface="Monotype Corsiva" pitchFamily="66" charset="0"/>
                <a:cs typeface="Arial" pitchFamily="34" charset="0"/>
              </a:rPr>
              <a:t>…»</a:t>
            </a:r>
          </a:p>
        </p:txBody>
      </p:sp>
      <p:sp>
        <p:nvSpPr>
          <p:cNvPr id="11" name="Прямоугольник 10"/>
          <p:cNvSpPr/>
          <p:nvPr/>
        </p:nvSpPr>
        <p:spPr>
          <a:xfrm>
            <a:off x="1292731" y="1412776"/>
            <a:ext cx="3136500" cy="255454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ru-RU" sz="1600" b="1" dirty="0" smtClean="0">
                <a:ln w="11430">
                  <a:solidFill>
                    <a:srgbClr val="7030A0"/>
                  </a:solidFill>
                </a:ln>
                <a:solidFill>
                  <a:srgbClr val="C00000"/>
                </a:solidFill>
                <a:effectLst>
                  <a:outerShdw blurRad="80000" dist="40000" dir="5040000" algn="tl">
                    <a:srgbClr val="000000">
                      <a:alpha val="30000"/>
                    </a:srgbClr>
                  </a:outerShdw>
                </a:effectLst>
              </a:rPr>
              <a:t>С </a:t>
            </a:r>
            <a:r>
              <a:rPr lang="ru-RU" sz="1600" b="1" dirty="0">
                <a:ln w="11430">
                  <a:solidFill>
                    <a:srgbClr val="7030A0"/>
                  </a:solidFill>
                </a:ln>
                <a:solidFill>
                  <a:srgbClr val="C00000"/>
                </a:solidFill>
                <a:effectLst>
                  <a:outerShdw blurRad="80000" dist="40000" dir="5040000" algn="tl">
                    <a:srgbClr val="000000">
                      <a:alpha val="30000"/>
                    </a:srgbClr>
                  </a:outerShdw>
                </a:effectLst>
              </a:rPr>
              <a:t>чего начинается Родина</a:t>
            </a:r>
          </a:p>
          <a:p>
            <a:r>
              <a:rPr lang="ru-RU" sz="1600" b="1" dirty="0">
                <a:ln w="11430">
                  <a:solidFill>
                    <a:srgbClr val="7030A0"/>
                  </a:solidFill>
                </a:ln>
                <a:solidFill>
                  <a:srgbClr val="C00000"/>
                </a:solidFill>
                <a:effectLst>
                  <a:outerShdw blurRad="80000" dist="40000" dir="5040000" algn="tl">
                    <a:srgbClr val="000000">
                      <a:alpha val="30000"/>
                    </a:srgbClr>
                  </a:outerShdw>
                </a:effectLst>
              </a:rPr>
              <a:t>С дружной счастливой семьи.</a:t>
            </a:r>
          </a:p>
          <a:p>
            <a:r>
              <a:rPr lang="ru-RU" sz="1600" b="1" dirty="0">
                <a:ln w="11430">
                  <a:solidFill>
                    <a:srgbClr val="7030A0"/>
                  </a:solidFill>
                </a:ln>
                <a:solidFill>
                  <a:srgbClr val="C00000"/>
                </a:solidFill>
                <a:effectLst>
                  <a:outerShdw blurRad="80000" dist="40000" dir="5040000" algn="tl">
                    <a:srgbClr val="000000">
                      <a:alpha val="30000"/>
                    </a:srgbClr>
                  </a:outerShdw>
                </a:effectLst>
              </a:rPr>
              <a:t>С любимого детского сада</a:t>
            </a:r>
          </a:p>
          <a:p>
            <a:r>
              <a:rPr lang="ru-RU" sz="1600" b="1" dirty="0">
                <a:ln w="11430">
                  <a:solidFill>
                    <a:srgbClr val="7030A0"/>
                  </a:solidFill>
                </a:ln>
                <a:solidFill>
                  <a:srgbClr val="C00000"/>
                </a:solidFill>
                <a:effectLst>
                  <a:outerShdw blurRad="80000" dist="40000" dir="5040000" algn="tl">
                    <a:srgbClr val="000000">
                      <a:alpha val="30000"/>
                    </a:srgbClr>
                  </a:outerShdw>
                </a:effectLst>
              </a:rPr>
              <a:t>В котором мы в детстве росли</a:t>
            </a:r>
          </a:p>
          <a:p>
            <a:r>
              <a:rPr lang="ru-RU" sz="1600" b="1" dirty="0">
                <a:ln w="11430">
                  <a:solidFill>
                    <a:srgbClr val="7030A0"/>
                  </a:solidFill>
                </a:ln>
                <a:solidFill>
                  <a:srgbClr val="C00000"/>
                </a:solidFill>
                <a:effectLst>
                  <a:outerShdw blurRad="80000" dist="40000" dir="5040000" algn="tl">
                    <a:srgbClr val="000000">
                      <a:alpha val="30000"/>
                    </a:srgbClr>
                  </a:outerShdw>
                </a:effectLst>
              </a:rPr>
              <a:t> </a:t>
            </a:r>
          </a:p>
          <a:p>
            <a:r>
              <a:rPr lang="ru-RU" sz="1600" b="1" dirty="0">
                <a:ln w="11430">
                  <a:solidFill>
                    <a:srgbClr val="7030A0"/>
                  </a:solidFill>
                </a:ln>
                <a:solidFill>
                  <a:srgbClr val="C00000"/>
                </a:solidFill>
                <a:effectLst>
                  <a:outerShdw blurRad="80000" dist="40000" dir="5040000" algn="tl">
                    <a:srgbClr val="000000">
                      <a:alpha val="30000"/>
                    </a:srgbClr>
                  </a:outerShdw>
                </a:effectLst>
              </a:rPr>
              <a:t>С родной деревни ,</a:t>
            </a:r>
          </a:p>
          <a:p>
            <a:r>
              <a:rPr lang="ru-RU" sz="1600" b="1" dirty="0">
                <a:ln w="11430">
                  <a:solidFill>
                    <a:srgbClr val="7030A0"/>
                  </a:solidFill>
                </a:ln>
                <a:solidFill>
                  <a:srgbClr val="C00000"/>
                </a:solidFill>
                <a:effectLst>
                  <a:outerShdw blurRad="80000" dist="40000" dir="5040000" algn="tl">
                    <a:srgbClr val="000000">
                      <a:alpha val="30000"/>
                    </a:srgbClr>
                  </a:outerShdw>
                </a:effectLst>
              </a:rPr>
              <a:t>Где дружно все вместе живем.</a:t>
            </a:r>
          </a:p>
          <a:p>
            <a:r>
              <a:rPr lang="ru-RU" sz="1600" b="1" dirty="0">
                <a:ln w="11430">
                  <a:solidFill>
                    <a:srgbClr val="7030A0"/>
                  </a:solidFill>
                </a:ln>
                <a:solidFill>
                  <a:srgbClr val="C00000"/>
                </a:solidFill>
                <a:effectLst>
                  <a:outerShdw blurRad="80000" dist="40000" dir="5040000" algn="tl">
                    <a:srgbClr val="000000">
                      <a:alpha val="30000"/>
                    </a:srgbClr>
                  </a:outerShdw>
                </a:effectLst>
              </a:rPr>
              <a:t>И все это с милой душевностью</a:t>
            </a:r>
          </a:p>
          <a:p>
            <a:r>
              <a:rPr lang="ru-RU" sz="1600" b="1" dirty="0">
                <a:ln w="11430">
                  <a:solidFill>
                    <a:srgbClr val="7030A0"/>
                  </a:solidFill>
                </a:ln>
                <a:solidFill>
                  <a:srgbClr val="C00000"/>
                </a:solidFill>
                <a:effectLst>
                  <a:outerShdw blurRad="80000" dist="40000" dir="5040000" algn="tl">
                    <a:srgbClr val="000000">
                      <a:alpha val="30000"/>
                    </a:srgbClr>
                  </a:outerShdw>
                </a:effectLst>
              </a:rPr>
              <a:t>Мы Родиной нашей зовем.</a:t>
            </a:r>
          </a:p>
          <a:p>
            <a:pPr algn="ctr"/>
            <a:endParaRPr lang="ru-RU" sz="1600" b="1" dirty="0">
              <a:ln w="11430">
                <a:solidFill>
                  <a:srgbClr val="7030A0"/>
                </a:solidFill>
              </a:ln>
              <a:solidFill>
                <a:srgbClr val="C00000"/>
              </a:solidFill>
              <a:effectLst>
                <a:outerShdw blurRad="80000" dist="40000" dir="5040000" algn="tl">
                  <a:srgbClr val="000000">
                    <a:alpha val="30000"/>
                  </a:srgbClr>
                </a:outerShdw>
              </a:effectLst>
            </a:endParaRPr>
          </a:p>
        </p:txBody>
      </p:sp>
      <p:pic>
        <p:nvPicPr>
          <p:cNvPr id="12" name="Picture 3" descr="F:\для ДК\DSCN0147.JPG"/>
          <p:cNvPicPr>
            <a:picLocks noChangeAspect="1" noChangeArrowheads="1"/>
          </p:cNvPicPr>
          <p:nvPr/>
        </p:nvPicPr>
        <p:blipFill>
          <a:blip r:embed="rId3" cstate="print"/>
          <a:srcRect/>
          <a:stretch>
            <a:fillRect/>
          </a:stretch>
        </p:blipFill>
        <p:spPr bwMode="auto">
          <a:xfrm>
            <a:off x="4427984" y="1521092"/>
            <a:ext cx="4104456" cy="3078342"/>
          </a:xfrm>
          <a:prstGeom prst="rect">
            <a:avLst/>
          </a:prstGeom>
          <a:ln>
            <a:noFill/>
          </a:ln>
          <a:effectLst>
            <a:softEdge rad="112500"/>
          </a:effectLst>
        </p:spPr>
      </p:pic>
      <p:sp>
        <p:nvSpPr>
          <p:cNvPr id="13" name="Подзаголовок 2"/>
          <p:cNvSpPr>
            <a:spLocks noGrp="1"/>
          </p:cNvSpPr>
          <p:nvPr>
            <p:ph type="subTitle" idx="1"/>
          </p:nvPr>
        </p:nvSpPr>
        <p:spPr>
          <a:xfrm>
            <a:off x="4499992" y="5084231"/>
            <a:ext cx="2664296" cy="1752600"/>
          </a:xfrm>
        </p:spPr>
        <p:txBody>
          <a:bodyPr>
            <a:normAutofit/>
          </a:bodyPr>
          <a:lstStyle/>
          <a:p>
            <a:endParaRPr lang="ru-RU" dirty="0"/>
          </a:p>
        </p:txBody>
      </p:sp>
    </p:spTree>
    <p:extLst>
      <p:ext uri="{BB962C8B-B14F-4D97-AF65-F5344CB8AC3E}">
        <p14:creationId xmlns:p14="http://schemas.microsoft.com/office/powerpoint/2010/main" xmlns="" val="930755559"/>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F:\для ДК\P1030661.JPG"/>
          <p:cNvPicPr>
            <a:picLocks noChangeAspect="1" noChangeArrowheads="1"/>
          </p:cNvPicPr>
          <p:nvPr/>
        </p:nvPicPr>
        <p:blipFill>
          <a:blip r:embed="rId2" cstate="print"/>
          <a:srcRect/>
          <a:stretch>
            <a:fillRect/>
          </a:stretch>
        </p:blipFill>
        <p:spPr bwMode="auto">
          <a:xfrm>
            <a:off x="4165847" y="3185592"/>
            <a:ext cx="4978153" cy="3672408"/>
          </a:xfrm>
          <a:prstGeom prst="rect">
            <a:avLst/>
          </a:prstGeom>
          <a:ln>
            <a:noFill/>
          </a:ln>
          <a:effectLst>
            <a:softEdge rad="112500"/>
          </a:effectLst>
        </p:spPr>
      </p:pic>
      <p:sp>
        <p:nvSpPr>
          <p:cNvPr id="2" name="Прямоугольник 1"/>
          <p:cNvSpPr/>
          <p:nvPr/>
        </p:nvSpPr>
        <p:spPr>
          <a:xfrm>
            <a:off x="107504" y="3244159"/>
            <a:ext cx="4176464" cy="3539430"/>
          </a:xfrm>
          <a:prstGeom prst="rect">
            <a:avLst/>
          </a:prstGeom>
        </p:spPr>
        <p:txBody>
          <a:bodyPr wrap="square">
            <a:spAutoFit/>
          </a:bodyPr>
          <a:lstStyle/>
          <a:p>
            <a:pPr algn="ctr"/>
            <a:r>
              <a:rPr lang="ru-RU" sz="3200" b="1" i="1" dirty="0">
                <a:ln w="19050">
                  <a:solidFill>
                    <a:srgbClr val="0070C0"/>
                  </a:solidFill>
                  <a:prstDash val="solid"/>
                </a:ln>
                <a:solidFill>
                  <a:schemeClr val="accent3"/>
                </a:solidFill>
                <a:effectLst>
                  <a:outerShdw blurRad="50000" dist="50800" dir="7500000" algn="tl">
                    <a:srgbClr val="000000">
                      <a:shade val="5000"/>
                      <a:alpha val="35000"/>
                    </a:srgbClr>
                  </a:outerShdw>
                </a:effectLst>
              </a:rPr>
              <a:t>потому что в ней много замечательных мест и одно из них – </a:t>
            </a:r>
            <a:r>
              <a:rPr lang="ru-RU" sz="3200" b="1" i="1" dirty="0" err="1">
                <a:ln w="19050">
                  <a:solidFill>
                    <a:srgbClr val="0070C0"/>
                  </a:solidFill>
                  <a:prstDash val="solid"/>
                </a:ln>
                <a:solidFill>
                  <a:schemeClr val="accent3"/>
                </a:solidFill>
                <a:effectLst>
                  <a:outerShdw blurRad="50000" dist="50800" dir="7500000" algn="tl">
                    <a:srgbClr val="000000">
                      <a:shade val="5000"/>
                      <a:alpha val="35000"/>
                    </a:srgbClr>
                  </a:outerShdw>
                </a:effectLst>
              </a:rPr>
              <a:t>д.Дронова</a:t>
            </a:r>
            <a:r>
              <a:rPr lang="ru-RU" sz="3200" b="1" i="1" dirty="0">
                <a:ln w="19050">
                  <a:solidFill>
                    <a:srgbClr val="0070C0"/>
                  </a:solidFill>
                  <a:prstDash val="solid"/>
                </a:ln>
                <a:solidFill>
                  <a:schemeClr val="accent3"/>
                </a:solidFill>
                <a:effectLst>
                  <a:outerShdw blurRad="50000" dist="50800" dir="7500000" algn="tl">
                    <a:srgbClr val="000000">
                      <a:shade val="5000"/>
                      <a:alpha val="35000"/>
                    </a:srgbClr>
                  </a:outerShdw>
                </a:effectLst>
              </a:rPr>
              <a:t>, </a:t>
            </a:r>
            <a:r>
              <a:rPr lang="ru-RU" sz="3200" b="1" i="1" dirty="0" err="1">
                <a:ln w="19050">
                  <a:solidFill>
                    <a:srgbClr val="0070C0"/>
                  </a:solidFill>
                  <a:prstDash val="solid"/>
                </a:ln>
                <a:solidFill>
                  <a:schemeClr val="accent3"/>
                </a:solidFill>
                <a:effectLst>
                  <a:outerShdw blurRad="50000" dist="50800" dir="7500000" algn="tl">
                    <a:srgbClr val="000000">
                      <a:shade val="5000"/>
                      <a:alpha val="35000"/>
                    </a:srgbClr>
                  </a:outerShdw>
                </a:effectLst>
              </a:rPr>
              <a:t>Заводоуковского</a:t>
            </a:r>
            <a:r>
              <a:rPr lang="ru-RU" sz="3200" b="1" i="1" dirty="0">
                <a:ln w="19050">
                  <a:solidFill>
                    <a:srgbClr val="0070C0"/>
                  </a:solidFill>
                  <a:prstDash val="solid"/>
                </a:ln>
                <a:solidFill>
                  <a:schemeClr val="accent3"/>
                </a:solidFill>
                <a:effectLst>
                  <a:outerShdw blurRad="50000" dist="50800" dir="7500000" algn="tl">
                    <a:srgbClr val="000000">
                      <a:shade val="5000"/>
                      <a:alpha val="35000"/>
                    </a:srgbClr>
                  </a:outerShdw>
                </a:effectLst>
              </a:rPr>
              <a:t> района, Тюменской области…»</a:t>
            </a:r>
            <a:endParaRPr lang="ru-RU" sz="3200" b="1" dirty="0">
              <a:ln w="19050">
                <a:solidFill>
                  <a:srgbClr val="0070C0"/>
                </a:solidFill>
                <a:prstDash val="solid"/>
              </a:ln>
              <a:solidFill>
                <a:schemeClr val="accent3"/>
              </a:solidFill>
              <a:effectLst>
                <a:outerShdw blurRad="50000" dist="50800" dir="7500000" algn="tl">
                  <a:srgbClr val="000000">
                    <a:shade val="5000"/>
                    <a:alpha val="35000"/>
                  </a:srgbClr>
                </a:outerShdw>
              </a:effectLst>
            </a:endParaRPr>
          </a:p>
        </p:txBody>
      </p:sp>
      <p:sp>
        <p:nvSpPr>
          <p:cNvPr id="3" name="Прямоугольник 2"/>
          <p:cNvSpPr/>
          <p:nvPr/>
        </p:nvSpPr>
        <p:spPr>
          <a:xfrm>
            <a:off x="251520" y="188640"/>
            <a:ext cx="8640960" cy="3539430"/>
          </a:xfrm>
          <a:prstGeom prst="rect">
            <a:avLst/>
          </a:prstGeom>
          <a:noFill/>
        </p:spPr>
        <p:txBody>
          <a:bodyPr wrap="square" lIns="91440" tIns="45720" rIns="91440" bIns="45720">
            <a:spAutoFit/>
          </a:bodyPr>
          <a:lstStyle/>
          <a:p>
            <a:pPr algn="ctr"/>
            <a:r>
              <a:rPr lang="ru-RU" sz="3200" b="1" i="1" dirty="0" smtClean="0">
                <a:ln w="19050">
                  <a:solidFill>
                    <a:srgbClr val="0070C0"/>
                  </a:solidFill>
                  <a:prstDash val="solid"/>
                </a:ln>
                <a:solidFill>
                  <a:schemeClr val="accent3"/>
                </a:solidFill>
                <a:effectLst>
                  <a:outerShdw blurRad="50000" dist="50800" dir="7500000" algn="tl">
                    <a:srgbClr val="000000">
                      <a:shade val="5000"/>
                      <a:alpha val="35000"/>
                    </a:srgbClr>
                  </a:outerShdw>
                </a:effectLst>
              </a:rPr>
              <a:t>«Я родился здесь, </a:t>
            </a:r>
            <a:r>
              <a:rPr lang="ru-RU" sz="3200" b="1" i="1" dirty="0">
                <a:ln w="19050">
                  <a:solidFill>
                    <a:srgbClr val="0070C0"/>
                  </a:solidFill>
                  <a:prstDash val="solid"/>
                </a:ln>
                <a:solidFill>
                  <a:schemeClr val="accent3"/>
                </a:solidFill>
                <a:effectLst>
                  <a:outerShdw blurRad="50000" dist="50800" dir="7500000" algn="tl">
                    <a:srgbClr val="000000">
                      <a:shade val="5000"/>
                      <a:alpha val="35000"/>
                    </a:srgbClr>
                  </a:outerShdw>
                </a:effectLst>
              </a:rPr>
              <a:t>в </a:t>
            </a:r>
            <a:r>
              <a:rPr lang="ru-RU" sz="3200" b="1" i="1" dirty="0" smtClean="0">
                <a:ln w="19050">
                  <a:solidFill>
                    <a:srgbClr val="0070C0"/>
                  </a:solidFill>
                  <a:prstDash val="solid"/>
                </a:ln>
                <a:solidFill>
                  <a:schemeClr val="accent3"/>
                </a:solidFill>
                <a:effectLst>
                  <a:outerShdw blurRad="50000" dist="50800" dir="7500000" algn="tl">
                    <a:srgbClr val="000000">
                      <a:shade val="5000"/>
                      <a:alpha val="35000"/>
                    </a:srgbClr>
                  </a:outerShdw>
                </a:effectLst>
              </a:rPr>
              <a:t>д.Дронова</a:t>
            </a:r>
            <a:r>
              <a:rPr lang="ru-RU" sz="3200" b="1" i="1" dirty="0">
                <a:ln w="19050">
                  <a:solidFill>
                    <a:srgbClr val="0070C0"/>
                  </a:solidFill>
                  <a:prstDash val="solid"/>
                </a:ln>
                <a:solidFill>
                  <a:schemeClr val="accent3"/>
                </a:solidFill>
                <a:effectLst>
                  <a:outerShdw blurRad="50000" dist="50800" dir="7500000" algn="tl">
                    <a:srgbClr val="000000">
                      <a:shade val="5000"/>
                      <a:alpha val="35000"/>
                    </a:srgbClr>
                  </a:outerShdw>
                </a:effectLst>
              </a:rPr>
              <a:t>, </a:t>
            </a:r>
            <a:r>
              <a:rPr lang="ru-RU" sz="3200" b="1" i="1" dirty="0" smtClean="0">
                <a:ln w="19050">
                  <a:solidFill>
                    <a:srgbClr val="0070C0"/>
                  </a:solidFill>
                  <a:prstDash val="solid"/>
                </a:ln>
                <a:solidFill>
                  <a:schemeClr val="accent3"/>
                </a:solidFill>
                <a:effectLst>
                  <a:outerShdw blurRad="50000" dist="50800" dir="7500000" algn="tl">
                    <a:srgbClr val="000000">
                      <a:shade val="5000"/>
                      <a:alpha val="35000"/>
                    </a:srgbClr>
                  </a:outerShdw>
                </a:effectLst>
              </a:rPr>
              <a:t>мое </a:t>
            </a:r>
            <a:r>
              <a:rPr lang="ru-RU" sz="3200" b="1" i="1" dirty="0">
                <a:ln w="19050">
                  <a:solidFill>
                    <a:srgbClr val="0070C0"/>
                  </a:solidFill>
                  <a:prstDash val="solid"/>
                </a:ln>
                <a:solidFill>
                  <a:schemeClr val="accent3"/>
                </a:solidFill>
                <a:effectLst>
                  <a:outerShdw blurRad="50000" dist="50800" dir="7500000" algn="tl">
                    <a:srgbClr val="000000">
                      <a:shade val="5000"/>
                      <a:alpha val="35000"/>
                    </a:srgbClr>
                  </a:outerShdw>
                </a:effectLst>
              </a:rPr>
              <a:t>сердце навсегда будет принадлежать этому удивительному краю. </a:t>
            </a:r>
          </a:p>
          <a:p>
            <a:pPr algn="ctr"/>
            <a:r>
              <a:rPr lang="ru-RU" sz="3200" b="1" i="1" dirty="0" smtClean="0">
                <a:ln w="19050">
                  <a:solidFill>
                    <a:srgbClr val="0070C0"/>
                  </a:solidFill>
                  <a:prstDash val="solid"/>
                </a:ln>
                <a:solidFill>
                  <a:schemeClr val="accent3"/>
                </a:solidFill>
                <a:effectLst>
                  <a:outerShdw blurRad="50000" dist="50800" dir="7500000" algn="tl">
                    <a:srgbClr val="000000">
                      <a:shade val="5000"/>
                      <a:alpha val="35000"/>
                    </a:srgbClr>
                  </a:outerShdw>
                </a:effectLst>
              </a:rPr>
              <a:t>Я горжусь, </a:t>
            </a:r>
            <a:r>
              <a:rPr lang="ru-RU" sz="3200" b="1" i="1" dirty="0">
                <a:ln w="19050">
                  <a:solidFill>
                    <a:srgbClr val="0070C0"/>
                  </a:solidFill>
                  <a:prstDash val="solid"/>
                </a:ln>
                <a:solidFill>
                  <a:schemeClr val="accent3"/>
                </a:solidFill>
                <a:effectLst>
                  <a:outerShdw blurRad="50000" dist="50800" dir="7500000" algn="tl">
                    <a:srgbClr val="000000">
                      <a:shade val="5000"/>
                      <a:alpha val="35000"/>
                    </a:srgbClr>
                  </a:outerShdw>
                </a:effectLst>
              </a:rPr>
              <a:t>что живу здесь и хочу поделиться этой гордостью с другими, чтобы они знали, </a:t>
            </a:r>
          </a:p>
          <a:p>
            <a:pPr algn="ctr"/>
            <a:r>
              <a:rPr lang="ru-RU" sz="3200" b="1" i="1" dirty="0">
                <a:ln w="19050">
                  <a:solidFill>
                    <a:srgbClr val="0070C0"/>
                  </a:solidFill>
                  <a:prstDash val="solid"/>
                </a:ln>
                <a:solidFill>
                  <a:schemeClr val="accent3"/>
                </a:solidFill>
                <a:effectLst>
                  <a:outerShdw blurRad="50000" dist="50800" dir="7500000" algn="tl">
                    <a:srgbClr val="000000">
                      <a:shade val="5000"/>
                      <a:alpha val="35000"/>
                    </a:srgbClr>
                  </a:outerShdw>
                </a:effectLst>
              </a:rPr>
              <a:t>что Россия – это великая держава, </a:t>
            </a:r>
            <a:endParaRPr lang="ru-RU" sz="3200" i="1" dirty="0">
              <a:ln w="19050">
                <a:solidFill>
                  <a:srgbClr val="0070C0"/>
                </a:solidFill>
                <a:prstDash val="solid"/>
              </a:ln>
              <a:solidFill>
                <a:srgbClr val="7030A0"/>
              </a:solidFill>
            </a:endParaRPr>
          </a:p>
          <a:p>
            <a:pPr algn="ctr"/>
            <a:r>
              <a:rPr lang="ru-RU" sz="3200" b="1" cap="none" spc="0" dirty="0" smtClean="0">
                <a:ln w="19050">
                  <a:solidFill>
                    <a:srgbClr val="0070C0"/>
                  </a:solidFill>
                  <a:prstDash val="solid"/>
                </a:ln>
                <a:solidFill>
                  <a:schemeClr val="accent3"/>
                </a:solidFill>
                <a:effectLst>
                  <a:outerShdw blurRad="50000" dist="50800" dir="7500000" algn="tl">
                    <a:srgbClr val="000000">
                      <a:shade val="5000"/>
                      <a:alpha val="35000"/>
                    </a:srgbClr>
                  </a:outerShdw>
                </a:effectLst>
              </a:rPr>
              <a:t> </a:t>
            </a:r>
            <a:endParaRPr lang="ru-RU" sz="3200" b="1" cap="none" spc="0" dirty="0">
              <a:ln w="19050">
                <a:solidFill>
                  <a:srgbClr val="0070C0"/>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xmlns="" val="29419475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https://im0-tub-ru.yandex.net/i?id=5b691044fd507c82196b27d557756397&amp;n=33&amp;h=190&amp;w=31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 name="Picture 3" descr="F:\фото цветов\(картинки о деревне)\RusskDerevnyaGTG_1.jpg"/>
          <p:cNvPicPr>
            <a:picLocks noChangeAspect="1" noChangeArrowheads="1"/>
          </p:cNvPicPr>
          <p:nvPr/>
        </p:nvPicPr>
        <p:blipFill>
          <a:blip r:embed="rId2" cstate="print"/>
          <a:srcRect/>
          <a:stretch>
            <a:fillRect/>
          </a:stretch>
        </p:blipFill>
        <p:spPr bwMode="auto">
          <a:xfrm>
            <a:off x="5298838" y="7937"/>
            <a:ext cx="3840289" cy="3277047"/>
          </a:xfrm>
          <a:prstGeom prst="rect">
            <a:avLst/>
          </a:prstGeom>
          <a:ln>
            <a:noFill/>
          </a:ln>
          <a:effectLst>
            <a:softEdge rad="112500"/>
          </a:effectLst>
        </p:spPr>
      </p:pic>
      <p:sp>
        <p:nvSpPr>
          <p:cNvPr id="6" name="Rectangle 4"/>
          <p:cNvSpPr>
            <a:spLocks noChangeArrowheads="1"/>
          </p:cNvSpPr>
          <p:nvPr/>
        </p:nvSpPr>
        <p:spPr bwMode="auto">
          <a:xfrm>
            <a:off x="179512" y="367499"/>
            <a:ext cx="8784976"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ru-RU" sz="2800" b="1" baseline="0" dirty="0" smtClean="0">
                <a:ln w="1905">
                  <a:solidFill>
                    <a:srgbClr val="7030A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onotype Corsiva" pitchFamily="66" charset="0"/>
                <a:cs typeface="Arial" pitchFamily="34" charset="0"/>
              </a:rPr>
              <a:t>Когда-то,</a:t>
            </a:r>
            <a:r>
              <a:rPr lang="ru-RU" sz="2800" b="1" dirty="0" smtClean="0">
                <a:ln w="1905">
                  <a:solidFill>
                    <a:srgbClr val="7030A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onotype Corsiva" pitchFamily="66" charset="0"/>
                <a:cs typeface="Arial" pitchFamily="34" charset="0"/>
              </a:rPr>
              <a:t> много лет назад,</a:t>
            </a:r>
          </a:p>
          <a:p>
            <a:pPr marL="0" marR="0" lvl="0" indent="0" defTabSz="914400" rtl="0" eaLnBrk="1" fontAlgn="base" latinLnBrk="0" hangingPunct="1">
              <a:lnSpc>
                <a:spcPct val="100000"/>
              </a:lnSpc>
              <a:spcBef>
                <a:spcPct val="0"/>
              </a:spcBef>
              <a:spcAft>
                <a:spcPct val="0"/>
              </a:spcAft>
              <a:buClrTx/>
              <a:buSzTx/>
              <a:buFontTx/>
              <a:buNone/>
              <a:tabLst/>
            </a:pPr>
            <a:r>
              <a:rPr lang="ru-RU" sz="2800" b="1" dirty="0" smtClean="0">
                <a:ln w="1905">
                  <a:solidFill>
                    <a:srgbClr val="7030A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onotype Corsiva" pitchFamily="66" charset="0"/>
                <a:cs typeface="Arial" pitchFamily="34" charset="0"/>
              </a:rPr>
              <a:t>О глубинке нашей, говорят,</a:t>
            </a:r>
          </a:p>
          <a:p>
            <a:pPr marL="0" marR="0" lvl="0" indent="0" defTabSz="914400" rtl="0" eaLnBrk="1" fontAlgn="base" latinLnBrk="0" hangingPunct="1">
              <a:lnSpc>
                <a:spcPct val="100000"/>
              </a:lnSpc>
              <a:spcBef>
                <a:spcPct val="0"/>
              </a:spcBef>
              <a:spcAft>
                <a:spcPct val="0"/>
              </a:spcAft>
              <a:buClrTx/>
              <a:buSzTx/>
              <a:buFontTx/>
              <a:buNone/>
              <a:tabLst/>
            </a:pPr>
            <a:r>
              <a:rPr kumimoji="0" lang="ru-RU" sz="2800" b="1" i="0" u="none" strike="noStrike" normalizeH="0" baseline="0" dirty="0" smtClean="0">
                <a:ln w="1905">
                  <a:solidFill>
                    <a:srgbClr val="7030A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onotype Corsiva" pitchFamily="66" charset="0"/>
                <a:cs typeface="Arial" pitchFamily="34" charset="0"/>
              </a:rPr>
              <a:t>В одной из сибирских деревень жил крестьянин. </a:t>
            </a:r>
          </a:p>
          <a:p>
            <a:pPr marL="0" marR="0" lvl="0" indent="0" defTabSz="914400" rtl="0" eaLnBrk="1" fontAlgn="base" latinLnBrk="0" hangingPunct="1">
              <a:lnSpc>
                <a:spcPct val="100000"/>
              </a:lnSpc>
              <a:spcBef>
                <a:spcPct val="0"/>
              </a:spcBef>
              <a:spcAft>
                <a:spcPct val="0"/>
              </a:spcAft>
              <a:buClrTx/>
              <a:buSzTx/>
              <a:buFontTx/>
              <a:buNone/>
              <a:tabLst/>
            </a:pPr>
            <a:r>
              <a:rPr kumimoji="0" lang="ru-RU" sz="2800" b="1" i="0" u="none" strike="noStrike" normalizeH="0" baseline="0" dirty="0" smtClean="0">
                <a:ln w="1905">
                  <a:solidFill>
                    <a:srgbClr val="7030A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onotype Corsiva" pitchFamily="66" charset="0"/>
                <a:cs typeface="Arial" pitchFamily="34" charset="0"/>
              </a:rPr>
              <a:t>Все бы ничего, но мешал ему гордый его нрав. </a:t>
            </a:r>
          </a:p>
          <a:p>
            <a:pPr marL="0" marR="0" lvl="0" indent="0" defTabSz="914400" rtl="0" eaLnBrk="1" fontAlgn="base" latinLnBrk="0" hangingPunct="1">
              <a:lnSpc>
                <a:spcPct val="100000"/>
              </a:lnSpc>
              <a:spcBef>
                <a:spcPct val="0"/>
              </a:spcBef>
              <a:spcAft>
                <a:spcPct val="0"/>
              </a:spcAft>
              <a:buClrTx/>
              <a:buSzTx/>
              <a:buFontTx/>
              <a:buNone/>
              <a:tabLst/>
            </a:pPr>
            <a:r>
              <a:rPr kumimoji="0" lang="ru-RU" sz="2800" b="1" i="0" u="none" strike="noStrike" normalizeH="0" baseline="0" dirty="0" smtClean="0">
                <a:ln w="1905">
                  <a:solidFill>
                    <a:srgbClr val="7030A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onotype Corsiva" pitchFamily="66" charset="0"/>
                <a:cs typeface="Arial" pitchFamily="34" charset="0"/>
              </a:rPr>
              <a:t>Однажды,</a:t>
            </a:r>
            <a:r>
              <a:rPr kumimoji="0" lang="ru-RU" sz="2800" b="1" i="0" u="none" strike="noStrike" normalizeH="0" dirty="0" smtClean="0">
                <a:ln w="1905">
                  <a:solidFill>
                    <a:srgbClr val="7030A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onotype Corsiva" pitchFamily="66" charset="0"/>
                <a:cs typeface="Arial" pitchFamily="34" charset="0"/>
              </a:rPr>
              <a:t> поссорившись с соседями, </a:t>
            </a:r>
          </a:p>
          <a:p>
            <a:pPr marL="0" marR="0" lvl="0" indent="0" defTabSz="914400" rtl="0" eaLnBrk="1" fontAlgn="base" latinLnBrk="0" hangingPunct="1">
              <a:lnSpc>
                <a:spcPct val="100000"/>
              </a:lnSpc>
              <a:spcBef>
                <a:spcPct val="0"/>
              </a:spcBef>
              <a:spcAft>
                <a:spcPct val="0"/>
              </a:spcAft>
              <a:buClrTx/>
              <a:buSzTx/>
              <a:buFontTx/>
              <a:buNone/>
              <a:tabLst/>
            </a:pPr>
            <a:r>
              <a:rPr kumimoji="0" lang="ru-RU" sz="2800" b="1" i="0" u="none" strike="noStrike" normalizeH="0" dirty="0" smtClean="0">
                <a:ln w="1905">
                  <a:solidFill>
                    <a:srgbClr val="7030A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onotype Corsiva" pitchFamily="66" charset="0"/>
                <a:cs typeface="Arial" pitchFamily="34" charset="0"/>
              </a:rPr>
              <a:t>собрал свои пожитки и пошел навстречу солнцу. </a:t>
            </a:r>
          </a:p>
          <a:p>
            <a:pPr marL="0" marR="0" lvl="0" indent="0" defTabSz="914400" rtl="0" eaLnBrk="1" fontAlgn="base" latinLnBrk="0" hangingPunct="1">
              <a:lnSpc>
                <a:spcPct val="100000"/>
              </a:lnSpc>
              <a:spcBef>
                <a:spcPct val="0"/>
              </a:spcBef>
              <a:spcAft>
                <a:spcPct val="0"/>
              </a:spcAft>
              <a:buClrTx/>
              <a:buSzTx/>
              <a:buFontTx/>
              <a:buNone/>
              <a:tabLst/>
            </a:pPr>
            <a:r>
              <a:rPr kumimoji="0" lang="ru-RU" sz="2800" b="1" i="0" u="none" strike="noStrike" normalizeH="0" dirty="0" smtClean="0">
                <a:ln w="1905">
                  <a:solidFill>
                    <a:srgbClr val="7030A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onotype Corsiva" pitchFamily="66" charset="0"/>
                <a:cs typeface="Arial" pitchFamily="34" charset="0"/>
              </a:rPr>
              <a:t>Шел, шел, да утомился, присел отдохнуть, </a:t>
            </a:r>
          </a:p>
          <a:p>
            <a:pPr marL="0" marR="0" lvl="0" indent="0" defTabSz="914400" rtl="0" eaLnBrk="1" fontAlgn="base" latinLnBrk="0" hangingPunct="1">
              <a:lnSpc>
                <a:spcPct val="100000"/>
              </a:lnSpc>
              <a:spcBef>
                <a:spcPct val="0"/>
              </a:spcBef>
              <a:spcAft>
                <a:spcPct val="0"/>
              </a:spcAft>
              <a:buClrTx/>
              <a:buSzTx/>
              <a:buFontTx/>
              <a:buNone/>
              <a:tabLst/>
            </a:pPr>
            <a:r>
              <a:rPr kumimoji="0" lang="ru-RU" sz="2800" b="1" i="0" u="none" strike="noStrike" normalizeH="0" dirty="0" smtClean="0">
                <a:ln w="1905">
                  <a:solidFill>
                    <a:srgbClr val="7030A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onotype Corsiva" pitchFamily="66" charset="0"/>
                <a:cs typeface="Arial" pitchFamily="34" charset="0"/>
              </a:rPr>
              <a:t>огляделся внимательно – место понравилось: </a:t>
            </a:r>
          </a:p>
          <a:p>
            <a:pPr marL="0" marR="0" lvl="0" indent="0" defTabSz="914400" rtl="0" eaLnBrk="1" fontAlgn="base" latinLnBrk="0" hangingPunct="1">
              <a:lnSpc>
                <a:spcPct val="100000"/>
              </a:lnSpc>
              <a:spcBef>
                <a:spcPct val="0"/>
              </a:spcBef>
              <a:spcAft>
                <a:spcPct val="0"/>
              </a:spcAft>
              <a:buClrTx/>
              <a:buSzTx/>
              <a:buFontTx/>
              <a:buNone/>
              <a:tabLst/>
            </a:pPr>
            <a:r>
              <a:rPr kumimoji="0" lang="ru-RU" sz="2800" b="1" i="0" u="none" strike="noStrike" normalizeH="0" dirty="0" smtClean="0">
                <a:ln w="1905">
                  <a:solidFill>
                    <a:srgbClr val="7030A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onotype Corsiva" pitchFamily="66" charset="0"/>
                <a:cs typeface="Arial" pitchFamily="34" charset="0"/>
              </a:rPr>
              <a:t>земля пригодна для пахоты, сенные покосы рядом, </a:t>
            </a:r>
          </a:p>
          <a:p>
            <a:pPr marL="0" marR="0" lvl="0" indent="0" defTabSz="914400" rtl="0" eaLnBrk="1" fontAlgn="base" latinLnBrk="0" hangingPunct="1">
              <a:lnSpc>
                <a:spcPct val="100000"/>
              </a:lnSpc>
              <a:spcBef>
                <a:spcPct val="0"/>
              </a:spcBef>
              <a:spcAft>
                <a:spcPct val="0"/>
              </a:spcAft>
              <a:buClrTx/>
              <a:buSzTx/>
              <a:buFontTx/>
              <a:buNone/>
              <a:tabLst/>
            </a:pPr>
            <a:r>
              <a:rPr lang="ru-RU" sz="2800" b="1" dirty="0">
                <a:ln w="1905">
                  <a:solidFill>
                    <a:srgbClr val="7030A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onotype Corsiva" pitchFamily="66" charset="0"/>
                <a:cs typeface="Arial" pitchFamily="34" charset="0"/>
              </a:rPr>
              <a:t>б</a:t>
            </a:r>
            <a:r>
              <a:rPr kumimoji="0" lang="ru-RU" sz="2800" b="1" i="0" u="none" strike="noStrike" normalizeH="0" dirty="0" smtClean="0">
                <a:ln w="1905">
                  <a:solidFill>
                    <a:srgbClr val="7030A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onotype Corsiva" pitchFamily="66" charset="0"/>
                <a:cs typeface="Arial" pitchFamily="34" charset="0"/>
              </a:rPr>
              <a:t>лизко лес и рыбные ловли. Так здесь и остался. </a:t>
            </a:r>
          </a:p>
          <a:p>
            <a:pPr marL="0" marR="0" lvl="0" indent="0" defTabSz="914400" rtl="0" eaLnBrk="1" fontAlgn="base" latinLnBrk="0" hangingPunct="1">
              <a:lnSpc>
                <a:spcPct val="100000"/>
              </a:lnSpc>
              <a:spcBef>
                <a:spcPct val="0"/>
              </a:spcBef>
              <a:spcAft>
                <a:spcPct val="0"/>
              </a:spcAft>
              <a:buClrTx/>
              <a:buSzTx/>
              <a:buFontTx/>
              <a:buNone/>
              <a:tabLst/>
            </a:pPr>
            <a:r>
              <a:rPr kumimoji="0" lang="ru-RU" sz="2800" b="1" i="0" u="none" strike="noStrike" normalizeH="0" dirty="0" smtClean="0">
                <a:ln w="1905">
                  <a:solidFill>
                    <a:srgbClr val="7030A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onotype Corsiva" pitchFamily="66" charset="0"/>
                <a:cs typeface="Arial" pitchFamily="34" charset="0"/>
              </a:rPr>
              <a:t>Со временем к нему стали заглядывать жители соседних деревень, некоторым понравилось – ко двору двор, - образовалась деревня. </a:t>
            </a:r>
          </a:p>
          <a:p>
            <a:pPr marL="0" marR="0" lvl="0" indent="0" defTabSz="914400" rtl="0" eaLnBrk="1" fontAlgn="base" latinLnBrk="0" hangingPunct="1">
              <a:lnSpc>
                <a:spcPct val="100000"/>
              </a:lnSpc>
              <a:spcBef>
                <a:spcPct val="0"/>
              </a:spcBef>
              <a:spcAft>
                <a:spcPct val="0"/>
              </a:spcAft>
              <a:buClrTx/>
              <a:buSzTx/>
              <a:buFontTx/>
              <a:buNone/>
              <a:tabLst/>
            </a:pPr>
            <a:r>
              <a:rPr kumimoji="0" lang="ru-RU" sz="2800" b="1" i="0" u="none" strike="noStrike" normalizeH="0" dirty="0" smtClean="0">
                <a:ln w="1905">
                  <a:solidFill>
                    <a:srgbClr val="7030A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onotype Corsiva" pitchFamily="66" charset="0"/>
                <a:cs typeface="Arial" pitchFamily="34" charset="0"/>
              </a:rPr>
              <a:t>А назвали ее по имени первого поселенца </a:t>
            </a:r>
            <a:r>
              <a:rPr kumimoji="0" lang="ru-RU" sz="2800" b="1" i="0" u="none" strike="noStrike" normalizeH="0" dirty="0" err="1" smtClean="0">
                <a:ln w="1905">
                  <a:solidFill>
                    <a:srgbClr val="7030A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onotype Corsiva" pitchFamily="66" charset="0"/>
                <a:cs typeface="Arial" pitchFamily="34" charset="0"/>
              </a:rPr>
              <a:t>Дрона</a:t>
            </a:r>
            <a:r>
              <a:rPr kumimoji="0" lang="ru-RU" sz="2800" b="1" i="0" u="none" strike="noStrike" normalizeH="0" dirty="0" smtClean="0">
                <a:ln w="1905">
                  <a:solidFill>
                    <a:srgbClr val="7030A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onotype Corsiva" pitchFamily="66" charset="0"/>
                <a:cs typeface="Arial" pitchFamily="34" charset="0"/>
              </a:rPr>
              <a:t>.</a:t>
            </a:r>
            <a:endParaRPr kumimoji="0" lang="ru-RU" sz="2800" b="1" i="0" u="none" strike="noStrike" normalizeH="0" baseline="0" dirty="0" smtClean="0">
              <a:ln w="1905">
                <a:solidFill>
                  <a:srgbClr val="7030A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onotype Corsiva" pitchFamily="66" charset="0"/>
              <a:cs typeface="Arial" pitchFamily="34" charset="0"/>
            </a:endParaRPr>
          </a:p>
        </p:txBody>
      </p:sp>
    </p:spTree>
    <p:extLst>
      <p:ext uri="{BB962C8B-B14F-4D97-AF65-F5344CB8AC3E}">
        <p14:creationId xmlns:p14="http://schemas.microsoft.com/office/powerpoint/2010/main" xmlns="" val="295964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6142" y="1916832"/>
            <a:ext cx="3312368" cy="461665"/>
          </a:xfrm>
          <a:prstGeom prst="rect">
            <a:avLst/>
          </a:prstGeom>
        </p:spPr>
        <p:txBody>
          <a:bodyPr wrap="square">
            <a:spAutoFit/>
          </a:bodyPr>
          <a:lstStyle/>
          <a:p>
            <a:pPr algn="ctr"/>
            <a:r>
              <a:rPr lang="ru-RU" sz="2400" b="1" dirty="0">
                <a:solidFill>
                  <a:srgbClr val="002060"/>
                </a:solidFill>
                <a:latin typeface="Monotype Corsiva" pitchFamily="66" charset="0"/>
              </a:rPr>
              <a:t> </a:t>
            </a:r>
            <a:endParaRPr lang="ru-RU" sz="2400" dirty="0">
              <a:solidFill>
                <a:srgbClr val="002060"/>
              </a:solidFill>
              <a:latin typeface="Monotype Corsiva" pitchFamily="66" charset="0"/>
            </a:endParaRPr>
          </a:p>
        </p:txBody>
      </p:sp>
      <p:pic>
        <p:nvPicPr>
          <p:cNvPr id="4" name="Picture 5" descr="F:\фото цветов\фото 6.jpg"/>
          <p:cNvPicPr>
            <a:picLocks noChangeAspect="1" noChangeArrowheads="1"/>
          </p:cNvPicPr>
          <p:nvPr/>
        </p:nvPicPr>
        <p:blipFill>
          <a:blip r:embed="rId2" cstate="print"/>
          <a:srcRect/>
          <a:stretch>
            <a:fillRect/>
          </a:stretch>
        </p:blipFill>
        <p:spPr bwMode="auto">
          <a:xfrm>
            <a:off x="4572000" y="-40463"/>
            <a:ext cx="4572000" cy="4215802"/>
          </a:xfrm>
          <a:prstGeom prst="rect">
            <a:avLst/>
          </a:prstGeom>
          <a:ln>
            <a:noFill/>
          </a:ln>
          <a:effectLst>
            <a:softEdge rad="112500"/>
          </a:effectLst>
        </p:spPr>
      </p:pic>
      <p:sp>
        <p:nvSpPr>
          <p:cNvPr id="5" name="Прямоугольник 4"/>
          <p:cNvSpPr/>
          <p:nvPr/>
        </p:nvSpPr>
        <p:spPr>
          <a:xfrm>
            <a:off x="4051354" y="4077072"/>
            <a:ext cx="5613292" cy="2677656"/>
          </a:xfrm>
          <a:prstGeom prst="rect">
            <a:avLst/>
          </a:prstGeom>
        </p:spPr>
        <p:txBody>
          <a:bodyPr wrap="square">
            <a:spAutoFit/>
          </a:bodyPr>
          <a:lstStyle/>
          <a:p>
            <a:pPr algn="ctr"/>
            <a:r>
              <a:rPr lang="ru-RU" sz="2000" i="1" dirty="0" smtClean="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«Родина </a:t>
            </a:r>
            <a:r>
              <a:rPr lang="ru-RU" sz="2000" i="1" dirty="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 слова не знаю чудесней,</a:t>
            </a:r>
            <a:endParaRPr lang="ru-RU" sz="2000" dirty="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endParaRPr>
          </a:p>
          <a:p>
            <a:pPr algn="ctr"/>
            <a:r>
              <a:rPr lang="ru-RU" sz="2000" i="1" dirty="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 В нём наши сказки и славные были,</a:t>
            </a:r>
            <a:endParaRPr lang="ru-RU" sz="2000" dirty="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endParaRPr>
          </a:p>
          <a:p>
            <a:pPr algn="ctr"/>
            <a:r>
              <a:rPr lang="ru-RU" sz="2000" i="1" dirty="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Дедов далёкие грустные песни,</a:t>
            </a:r>
            <a:endParaRPr lang="ru-RU" sz="2000" dirty="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endParaRPr>
          </a:p>
          <a:p>
            <a:pPr algn="ctr"/>
            <a:r>
              <a:rPr lang="ru-RU" sz="2000" i="1" dirty="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 Те, что и мы до сих пор не забыли.</a:t>
            </a:r>
            <a:endParaRPr lang="ru-RU" sz="2000" dirty="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endParaRPr>
          </a:p>
          <a:p>
            <a:pPr algn="ctr"/>
            <a:r>
              <a:rPr lang="ru-RU" sz="2000" i="1" dirty="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Родина – </a:t>
            </a:r>
            <a:r>
              <a:rPr lang="ru-RU" sz="2800" i="1" dirty="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это</a:t>
            </a:r>
            <a:r>
              <a:rPr lang="ru-RU" sz="2000" i="1" dirty="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 земля у порога,</a:t>
            </a:r>
            <a:endParaRPr lang="ru-RU" sz="2000" dirty="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endParaRPr>
          </a:p>
          <a:p>
            <a:pPr algn="ctr"/>
            <a:r>
              <a:rPr lang="ru-RU" sz="2000" i="1" dirty="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Где ты впервые узнал своё имя.</a:t>
            </a:r>
            <a:endParaRPr lang="ru-RU" sz="2000" dirty="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endParaRPr>
          </a:p>
          <a:p>
            <a:pPr algn="ctr"/>
            <a:r>
              <a:rPr lang="ru-RU" sz="2000" i="1" dirty="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 Родина – это большая дорога,</a:t>
            </a:r>
            <a:endParaRPr lang="ru-RU" sz="2000" dirty="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endParaRPr>
          </a:p>
          <a:p>
            <a:pPr algn="ctr"/>
            <a:r>
              <a:rPr lang="ru-RU" sz="2000" i="1" dirty="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Та, по которой пойдёшь ты с другими</a:t>
            </a:r>
            <a:r>
              <a:rPr lang="ru-RU" sz="2000" i="1" dirty="0" smtClean="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a:t>
            </a:r>
            <a:endParaRPr lang="ru-RU" sz="2000" dirty="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endParaRPr>
          </a:p>
        </p:txBody>
      </p:sp>
      <p:sp>
        <p:nvSpPr>
          <p:cNvPr id="7" name="Прямоугольник 6"/>
          <p:cNvSpPr/>
          <p:nvPr/>
        </p:nvSpPr>
        <p:spPr>
          <a:xfrm>
            <a:off x="156142" y="404664"/>
            <a:ext cx="4631882" cy="6001643"/>
          </a:xfrm>
          <a:prstGeom prst="rect">
            <a:avLst/>
          </a:prstGeom>
        </p:spPr>
        <p:txBody>
          <a:bodyPr wrap="square">
            <a:spAutoFit/>
          </a:bodyPr>
          <a:lstStyle/>
          <a:p>
            <a:pPr algn="ctr"/>
            <a:r>
              <a:rPr lang="ru-RU" sz="3200" dirty="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itchFamily="66" charset="0"/>
              </a:rPr>
              <a:t>Первое упоминание о деревне имеется в </a:t>
            </a:r>
            <a:r>
              <a:rPr lang="ru-RU" sz="3200" dirty="0" smtClean="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itchFamily="66" charset="0"/>
              </a:rPr>
              <a:t>план - карте </a:t>
            </a:r>
            <a:r>
              <a:rPr lang="ru-RU" sz="3200" dirty="0" err="1">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itchFamily="66" charset="0"/>
              </a:rPr>
              <a:t>Ялуторовского</a:t>
            </a:r>
            <a:r>
              <a:rPr lang="ru-RU" sz="3200" dirty="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itchFamily="66" charset="0"/>
              </a:rPr>
              <a:t> округа </a:t>
            </a:r>
            <a:r>
              <a:rPr lang="ru-RU" sz="3200" dirty="0" err="1">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itchFamily="66" charset="0"/>
              </a:rPr>
              <a:t>Заводоуковской</a:t>
            </a:r>
            <a:r>
              <a:rPr lang="ru-RU" sz="3200" dirty="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itchFamily="66" charset="0"/>
              </a:rPr>
              <a:t> волости </a:t>
            </a:r>
            <a:endParaRPr lang="ru-RU" sz="3200" dirty="0" smtClean="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itchFamily="66" charset="0"/>
            </a:endParaRPr>
          </a:p>
          <a:p>
            <a:pPr algn="ctr"/>
            <a:r>
              <a:rPr lang="ru-RU" sz="3200" dirty="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itchFamily="66" charset="0"/>
              </a:rPr>
              <a:t>от 1972 года</a:t>
            </a:r>
            <a:r>
              <a:rPr lang="ru-RU" sz="3200" dirty="0" smtClean="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itchFamily="66" charset="0"/>
              </a:rPr>
              <a:t>.</a:t>
            </a:r>
          </a:p>
          <a:p>
            <a:pPr algn="ctr"/>
            <a:r>
              <a:rPr lang="ru-RU" sz="3200" dirty="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itchFamily="66" charset="0"/>
              </a:rPr>
              <a:t>Тогда здесь проживало </a:t>
            </a:r>
          </a:p>
          <a:p>
            <a:pPr algn="ctr"/>
            <a:r>
              <a:rPr lang="ru-RU" sz="3200" dirty="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itchFamily="66" charset="0"/>
              </a:rPr>
              <a:t>40 душ в 30 дворах. </a:t>
            </a:r>
          </a:p>
          <a:p>
            <a:pPr algn="ctr"/>
            <a:r>
              <a:rPr lang="ru-RU" sz="3200" dirty="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itchFamily="66" charset="0"/>
              </a:rPr>
              <a:t>На каждую ревизскую душу </a:t>
            </a:r>
            <a:r>
              <a:rPr lang="ru-RU" sz="3200" dirty="0" smtClean="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itchFamily="66" charset="0"/>
              </a:rPr>
              <a:t> приходилось годной </a:t>
            </a:r>
            <a:r>
              <a:rPr lang="ru-RU" sz="3200" dirty="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itchFamily="66" charset="0"/>
              </a:rPr>
              <a:t>земли </a:t>
            </a:r>
          </a:p>
          <a:p>
            <a:pPr algn="ctr"/>
            <a:r>
              <a:rPr lang="ru-RU" sz="3200" dirty="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itchFamily="66" charset="0"/>
              </a:rPr>
              <a:t>4 десятины 1871 кв. сажень</a:t>
            </a:r>
            <a:r>
              <a:rPr lang="ru-RU" sz="3200" dirty="0" smtClean="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itchFamily="66" charset="0"/>
              </a:rPr>
              <a:t>.</a:t>
            </a:r>
          </a:p>
          <a:p>
            <a:pPr algn="ctr"/>
            <a:r>
              <a:rPr lang="ru-RU" sz="3200" dirty="0" smtClean="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itchFamily="66" charset="0"/>
              </a:rPr>
              <a:t>В 2015 г., исполнилось 223 года моей деревне. </a:t>
            </a:r>
            <a:endParaRPr lang="ru-RU" sz="3200" dirty="0">
              <a:ln w="18415" cmpd="sng">
                <a:solidFill>
                  <a:srgbClr val="00B0F0"/>
                </a:solidFill>
                <a:prstDash val="solid"/>
              </a:ln>
              <a:solidFill>
                <a:srgbClr val="FFFFFF"/>
              </a:solidFill>
              <a:effectLst>
                <a:outerShdw blurRad="63500" dir="3600000" algn="tl" rotWithShape="0">
                  <a:srgbClr val="000000">
                    <a:alpha val="70000"/>
                  </a:srgbClr>
                </a:outerShdw>
              </a:effectLst>
              <a:latin typeface="Monotype Corsiva" pitchFamily="66" charset="0"/>
            </a:endParaRPr>
          </a:p>
        </p:txBody>
      </p:sp>
    </p:spTree>
    <p:extLst>
      <p:ext uri="{BB962C8B-B14F-4D97-AF65-F5344CB8AC3E}">
        <p14:creationId xmlns:p14="http://schemas.microsoft.com/office/powerpoint/2010/main" xmlns="" val="36558981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423</TotalTime>
  <Words>1307</Words>
  <Application>Microsoft Office PowerPoint</Application>
  <PresentationFormat>Экран (4:3)</PresentationFormat>
  <Paragraphs>130</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Апекс</vt:lpstr>
      <vt:lpstr> Дроновская ООШ, филиал МАОУ «Бигилинская СОШ»</vt:lpstr>
      <vt:lpstr>Слайд 2</vt:lpstr>
      <vt:lpstr>Краткая аннотация проекта.</vt:lpstr>
      <vt:lpstr>Цель проекта:</vt:lpstr>
      <vt:lpstr>Задачи проекта:</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«Моя малая родина…»</dc:title>
  <dc:creator>USER</dc:creator>
  <cp:lastModifiedBy>Администратор</cp:lastModifiedBy>
  <cp:revision>35</cp:revision>
  <dcterms:created xsi:type="dcterms:W3CDTF">2015-10-06T16:27:58Z</dcterms:created>
  <dcterms:modified xsi:type="dcterms:W3CDTF">2018-09-20T17:05:22Z</dcterms:modified>
</cp:coreProperties>
</file>